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0"/>
  </p:notesMasterIdLst>
  <p:handoutMasterIdLst>
    <p:handoutMasterId r:id="rId131"/>
  </p:handoutMasterIdLst>
  <p:sldIdLst>
    <p:sldId id="598" r:id="rId2"/>
    <p:sldId id="599" r:id="rId3"/>
    <p:sldId id="756" r:id="rId4"/>
    <p:sldId id="755" r:id="rId5"/>
    <p:sldId id="600" r:id="rId6"/>
    <p:sldId id="724" r:id="rId7"/>
    <p:sldId id="715" r:id="rId8"/>
    <p:sldId id="716" r:id="rId9"/>
    <p:sldId id="717" r:id="rId10"/>
    <p:sldId id="718" r:id="rId11"/>
    <p:sldId id="720" r:id="rId12"/>
    <p:sldId id="721" r:id="rId13"/>
    <p:sldId id="722" r:id="rId14"/>
    <p:sldId id="723" r:id="rId15"/>
    <p:sldId id="725" r:id="rId16"/>
    <p:sldId id="714" r:id="rId17"/>
    <p:sldId id="704" r:id="rId18"/>
    <p:sldId id="705" r:id="rId19"/>
    <p:sldId id="726" r:id="rId20"/>
    <p:sldId id="606" r:id="rId21"/>
    <p:sldId id="605" r:id="rId22"/>
    <p:sldId id="727" r:id="rId23"/>
    <p:sldId id="620" r:id="rId24"/>
    <p:sldId id="609" r:id="rId25"/>
    <p:sldId id="625" r:id="rId26"/>
    <p:sldId id="610" r:id="rId27"/>
    <p:sldId id="706" r:id="rId28"/>
    <p:sldId id="709" r:id="rId29"/>
    <p:sldId id="710" r:id="rId30"/>
    <p:sldId id="708" r:id="rId31"/>
    <p:sldId id="707" r:id="rId32"/>
    <p:sldId id="711" r:id="rId33"/>
    <p:sldId id="712" r:id="rId34"/>
    <p:sldId id="731" r:id="rId35"/>
    <p:sldId id="713" r:id="rId36"/>
    <p:sldId id="626" r:id="rId37"/>
    <p:sldId id="728" r:id="rId38"/>
    <p:sldId id="627" r:id="rId39"/>
    <p:sldId id="730" r:id="rId40"/>
    <p:sldId id="729" r:id="rId41"/>
    <p:sldId id="719" r:id="rId42"/>
    <p:sldId id="631" r:id="rId43"/>
    <p:sldId id="632" r:id="rId44"/>
    <p:sldId id="633" r:id="rId45"/>
    <p:sldId id="732" r:id="rId46"/>
    <p:sldId id="634" r:id="rId47"/>
    <p:sldId id="637" r:id="rId48"/>
    <p:sldId id="638" r:id="rId49"/>
    <p:sldId id="635" r:id="rId50"/>
    <p:sldId id="636" r:id="rId51"/>
    <p:sldId id="607" r:id="rId52"/>
    <p:sldId id="641" r:id="rId53"/>
    <p:sldId id="608" r:id="rId54"/>
    <p:sldId id="703" r:id="rId55"/>
    <p:sldId id="642" r:id="rId56"/>
    <p:sldId id="646" r:id="rId57"/>
    <p:sldId id="643" r:id="rId58"/>
    <p:sldId id="647" r:id="rId59"/>
    <p:sldId id="648" r:id="rId60"/>
    <p:sldId id="649" r:id="rId61"/>
    <p:sldId id="650" r:id="rId62"/>
    <p:sldId id="652" r:id="rId63"/>
    <p:sldId id="651" r:id="rId64"/>
    <p:sldId id="653" r:id="rId65"/>
    <p:sldId id="734" r:id="rId66"/>
    <p:sldId id="733" r:id="rId67"/>
    <p:sldId id="654" r:id="rId68"/>
    <p:sldId id="655" r:id="rId69"/>
    <p:sldId id="757" r:id="rId70"/>
    <p:sldId id="656" r:id="rId71"/>
    <p:sldId id="659" r:id="rId72"/>
    <p:sldId id="657" r:id="rId73"/>
    <p:sldId id="658" r:id="rId74"/>
    <p:sldId id="735" r:id="rId75"/>
    <p:sldId id="660" r:id="rId76"/>
    <p:sldId id="661" r:id="rId77"/>
    <p:sldId id="662" r:id="rId78"/>
    <p:sldId id="663" r:id="rId79"/>
    <p:sldId id="666" r:id="rId80"/>
    <p:sldId id="736" r:id="rId81"/>
    <p:sldId id="667" r:id="rId82"/>
    <p:sldId id="668" r:id="rId83"/>
    <p:sldId id="669" r:id="rId84"/>
    <p:sldId id="673" r:id="rId85"/>
    <p:sldId id="675" r:id="rId86"/>
    <p:sldId id="680" r:id="rId87"/>
    <p:sldId id="676" r:id="rId88"/>
    <p:sldId id="682" r:id="rId89"/>
    <p:sldId id="681" r:id="rId90"/>
    <p:sldId id="683" r:id="rId91"/>
    <p:sldId id="677" r:id="rId92"/>
    <p:sldId id="684" r:id="rId93"/>
    <p:sldId id="678" r:id="rId94"/>
    <p:sldId id="685" r:id="rId95"/>
    <p:sldId id="687" r:id="rId96"/>
    <p:sldId id="686" r:id="rId97"/>
    <p:sldId id="690" r:id="rId98"/>
    <p:sldId id="691" r:id="rId99"/>
    <p:sldId id="689" r:id="rId100"/>
    <p:sldId id="693" r:id="rId101"/>
    <p:sldId id="692" r:id="rId102"/>
    <p:sldId id="694" r:id="rId103"/>
    <p:sldId id="695" r:id="rId104"/>
    <p:sldId id="701" r:id="rId105"/>
    <p:sldId id="696" r:id="rId106"/>
    <p:sldId id="702" r:id="rId107"/>
    <p:sldId id="737" r:id="rId108"/>
    <p:sldId id="699" r:id="rId109"/>
    <p:sldId id="700" r:id="rId110"/>
    <p:sldId id="664" r:id="rId111"/>
    <p:sldId id="665" r:id="rId112"/>
    <p:sldId id="750" r:id="rId113"/>
    <p:sldId id="738" r:id="rId114"/>
    <p:sldId id="739" r:id="rId115"/>
    <p:sldId id="740" r:id="rId116"/>
    <p:sldId id="741" r:id="rId117"/>
    <p:sldId id="742" r:id="rId118"/>
    <p:sldId id="743" r:id="rId119"/>
    <p:sldId id="744" r:id="rId120"/>
    <p:sldId id="745" r:id="rId121"/>
    <p:sldId id="747" r:id="rId122"/>
    <p:sldId id="746" r:id="rId123"/>
    <p:sldId id="748" r:id="rId124"/>
    <p:sldId id="751" r:id="rId125"/>
    <p:sldId id="752" r:id="rId126"/>
    <p:sldId id="753" r:id="rId127"/>
    <p:sldId id="674" r:id="rId128"/>
    <p:sldId id="754" r:id="rId1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72"/>
    <p:restoredTop sz="78241"/>
  </p:normalViewPr>
  <p:slideViewPr>
    <p:cSldViewPr snapToGrid="0" snapToObjects="1">
      <p:cViewPr>
        <p:scale>
          <a:sx n="91" d="100"/>
          <a:sy n="91" d="100"/>
        </p:scale>
        <p:origin x="936" y="1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notesMaster" Target="notesMasters/notesMaster1.xml"/><Relationship Id="rId131" Type="http://schemas.openxmlformats.org/officeDocument/2006/relationships/handoutMaster" Target="handoutMasters/handoutMaster1.xml"/><Relationship Id="rId132" Type="http://schemas.openxmlformats.org/officeDocument/2006/relationships/presProps" Target="presProps.xml"/><Relationship Id="rId133" Type="http://schemas.openxmlformats.org/officeDocument/2006/relationships/viewProps" Target="viewProps.xml"/><Relationship Id="rId134" Type="http://schemas.openxmlformats.org/officeDocument/2006/relationships/theme" Target="theme/theme1.xml"/><Relationship Id="rId13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DD3CD-CE71-E341-BCC3-BD7E7AC431B7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563F3-6127-E148-8EE8-7E999C19C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55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F5B3C-13AB-104C-8223-B43A0359F0D2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7297D-1BAC-8B4E-92D3-9921758C4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96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2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02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optimal</a:t>
            </a:r>
            <a:r>
              <a:rPr lang="en-US" baseline="0" dirty="0" smtClean="0"/>
              <a:t> social welfare for all pure strategy games here is -2.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61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45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.5*0*0</a:t>
            </a:r>
            <a:r>
              <a:rPr lang="en-US" baseline="0" dirty="0" smtClean="0"/>
              <a:t> + .5*.5*-1 + .5*.5*1 = 0</a:t>
            </a:r>
          </a:p>
          <a:p>
            <a:r>
              <a:rPr lang="en-US" baseline="0" dirty="0" smtClean="0"/>
              <a:t>.5*0*1 + .5*.5*0 + .5*.5*-1 = -.25</a:t>
            </a:r>
          </a:p>
          <a:p>
            <a:r>
              <a:rPr lang="en-US" baseline="0" dirty="0" smtClean="0"/>
              <a:t>0*0*-1 + 0*.5*1 + 0*.5*0 =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0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68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.5*0*0</a:t>
            </a:r>
            <a:r>
              <a:rPr lang="en-US" baseline="0" dirty="0" smtClean="0"/>
              <a:t> + .5*.5*-1 + .5*.5*1 = 0</a:t>
            </a:r>
          </a:p>
          <a:p>
            <a:r>
              <a:rPr lang="en-US" baseline="0" dirty="0" smtClean="0"/>
              <a:t>.5*0*1 + .5*.5*0 + .5*.5*-1 = -.25</a:t>
            </a:r>
          </a:p>
          <a:p>
            <a:r>
              <a:rPr lang="en-US" baseline="0" dirty="0" smtClean="0"/>
              <a:t>0*0*-1 + 0*.5*1 + 0*.5*0 =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75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.5*0*0</a:t>
            </a:r>
            <a:r>
              <a:rPr lang="en-US" baseline="0" dirty="0" smtClean="0"/>
              <a:t> + .5*.5*-1 + .5*.5*1 = 0</a:t>
            </a:r>
          </a:p>
          <a:p>
            <a:r>
              <a:rPr lang="en-US" baseline="0" dirty="0" smtClean="0"/>
              <a:t>.5*0*1 + .5*.5*0 + .5*.5*-1 = -.25</a:t>
            </a:r>
          </a:p>
          <a:p>
            <a:r>
              <a:rPr lang="en-US" baseline="0" dirty="0" smtClean="0"/>
              <a:t>0*0*-1 + 0*.5*1 + 0*.5*0 =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44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24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90q+20(1-q) = 30q+60(1-q)</a:t>
            </a:r>
          </a:p>
          <a:p>
            <a:r>
              <a:rPr lang="en-US" dirty="0" smtClean="0"/>
              <a:t>70q</a:t>
            </a:r>
            <a:r>
              <a:rPr lang="en-US" baseline="0" dirty="0" smtClean="0"/>
              <a:t> + 20 = -30q+60</a:t>
            </a:r>
          </a:p>
          <a:p>
            <a:r>
              <a:rPr lang="en-US" baseline="0" dirty="0" smtClean="0"/>
              <a:t>100q = 40</a:t>
            </a:r>
          </a:p>
          <a:p>
            <a:r>
              <a:rPr lang="en-US" baseline="0" dirty="0" smtClean="0"/>
              <a:t>q = .4 -&gt; Receiver’s mixed strategy</a:t>
            </a:r>
          </a:p>
          <a:p>
            <a:endParaRPr lang="en-US" dirty="0" smtClean="0"/>
          </a:p>
          <a:p>
            <a:r>
              <a:rPr lang="en-US" dirty="0" smtClean="0"/>
              <a:t>10p+70(1-p) = 80p+40(1-p)</a:t>
            </a:r>
          </a:p>
          <a:p>
            <a:r>
              <a:rPr lang="en-US" dirty="0" smtClean="0"/>
              <a:t>-60p+70</a:t>
            </a:r>
            <a:r>
              <a:rPr lang="en-US" baseline="0" dirty="0" smtClean="0"/>
              <a:t> = 40p+40</a:t>
            </a:r>
          </a:p>
          <a:p>
            <a:r>
              <a:rPr lang="en-US" baseline="0" dirty="0" smtClean="0"/>
              <a:t>30 = 100p</a:t>
            </a:r>
          </a:p>
          <a:p>
            <a:r>
              <a:rPr lang="en-US" baseline="0" dirty="0" smtClean="0"/>
              <a:t>p = .3 -&gt; Server’s mixed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31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35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04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32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14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48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9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Game </a:t>
            </a:r>
            <a:r>
              <a:rPr lang="en-US" dirty="0"/>
              <a:t>theory is the study of strategic decision making. </a:t>
            </a:r>
          </a:p>
          <a:p>
            <a:r>
              <a:rPr lang="en-US" dirty="0"/>
              <a:t>More specifically, game theory is the study of mathematical models of conflict and cooperation between intelligent decision-makers. The games studied in game theory</a:t>
            </a:r>
            <a:r>
              <a:rPr lang="en-US" baseline="0" dirty="0"/>
              <a:t> must have elements including the players, information, actions and payoffs.</a:t>
            </a:r>
          </a:p>
          <a:p>
            <a:endParaRPr lang="en-US" baseline="0" dirty="0"/>
          </a:p>
          <a:p>
            <a:r>
              <a:rPr lang="en-US" dirty="0"/>
              <a:t>Although</a:t>
            </a:r>
            <a:r>
              <a:rPr lang="en-US" baseline="0" dirty="0"/>
              <a:t> the first known discussion of </a:t>
            </a:r>
            <a:r>
              <a:rPr lang="en-US" dirty="0"/>
              <a:t>game theory is for</a:t>
            </a:r>
            <a:r>
              <a:rPr lang="en-US" baseline="0" dirty="0"/>
              <a:t> a two-player card game, game theory is </a:t>
            </a:r>
            <a:r>
              <a:rPr lang="en-US" dirty="0"/>
              <a:t>not only designed</a:t>
            </a:r>
            <a:r>
              <a:rPr lang="en-US" baseline="0" dirty="0"/>
              <a:t> for entertaining games. Modern game theory has been used in economics and political science. Nobel Prize winners </a:t>
            </a:r>
            <a:r>
              <a:rPr lang="de-DE" baseline="0" dirty="0"/>
              <a:t>John von Neumann, John Nash, Heinrich Freiherr von Stackelberg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17F1F-6505-40F0-B92A-0D136955C76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76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18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36E14-89F4-E247-9497-2C01799144B1}" type="datetime1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18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B8F4D-C45D-F946-A653-C351796BDAE6}" type="datetime1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2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F981-758F-B542-A3D0-3BECAB33BF8D}" type="datetime1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9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72664-0383-1149-8AEA-FF01FEE2211D}" type="datetime1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31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0B80C-A5FF-864B-8A89-B9ED25F75EFC}" type="datetime1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5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D0A90-4F99-384D-80F2-75D0A2D9470F}" type="datetime1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41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4034-F647-144F-A39B-7B9CE0686446}" type="datetime1">
              <a:rPr lang="en-US" smtClean="0"/>
              <a:t>4/25/19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07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ADC65-7832-A34A-BFA2-B4EBE1630970}" type="datetime1">
              <a:rPr lang="en-US" smtClean="0"/>
              <a:t>4/25/19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01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95CD3-CFBE-2641-A1CA-7D5D6E98A432}" type="datetime1">
              <a:rPr lang="en-US" smtClean="0"/>
              <a:t>4/25/19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5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7EA9F-D462-7D42-8A95-5501C1746959}" type="datetime1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80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E9A9-0477-DA4C-BF7D-73B46055EB69}" type="datetime1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02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500CA-B1AD-6B45-8A64-BC3FB5C82540}" type="datetime1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Stephanie Rosenthal - Intro to AI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42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Light"/>
          <a:ea typeface="+mj-ea"/>
          <a:cs typeface="Avenir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Light"/>
          <a:ea typeface="+mn-ea"/>
          <a:cs typeface="Avenir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Light"/>
          <a:ea typeface="+mn-ea"/>
          <a:cs typeface="Avenir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Light"/>
          <a:ea typeface="+mn-ea"/>
          <a:cs typeface="Avenir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Light"/>
          <a:ea typeface="+mn-ea"/>
          <a:cs typeface="Avenir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Light"/>
          <a:ea typeface="+mn-ea"/>
          <a:cs typeface="Avenir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gif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017270" y="1066802"/>
            <a:ext cx="9650730" cy="1102519"/>
          </a:xfrm>
        </p:spPr>
        <p:txBody>
          <a:bodyPr>
            <a:normAutofit fontScale="90000"/>
          </a:bodyPr>
          <a:lstStyle/>
          <a:p>
            <a:r>
              <a:rPr lang="en-US" dirty="0"/>
              <a:t>AI: Representation and Problem Solving</a:t>
            </a:r>
            <a:br>
              <a:rPr lang="en-US" dirty="0"/>
            </a:br>
            <a:endParaRPr lang="en-US" sz="27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181499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Game Theory</a:t>
            </a:r>
            <a:endParaRPr lang="en-US" dirty="0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1524000" y="5177791"/>
            <a:ext cx="9144000" cy="66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400" dirty="0"/>
              <a:t>Slide credits: Ariel </a:t>
            </a:r>
            <a:r>
              <a:rPr lang="en-US" sz="1400" dirty="0" err="1"/>
              <a:t>Procaccia</a:t>
            </a:r>
            <a:r>
              <a:rPr lang="en-US" sz="1400" dirty="0"/>
              <a:t>, </a:t>
            </a:r>
            <a:r>
              <a:rPr lang="en-US" sz="1400" dirty="0" err="1"/>
              <a:t>Fei</a:t>
            </a:r>
            <a:r>
              <a:rPr lang="en-US" sz="1400" dirty="0"/>
              <a:t> Fang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8575" y="2404428"/>
            <a:ext cx="410812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87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15-381 Exam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8334704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879021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790387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/>
          <p:cNvSpPr/>
          <p:nvPr/>
        </p:nvSpPr>
        <p:spPr>
          <a:xfrm>
            <a:off x="8232228" y="2027868"/>
            <a:ext cx="930166" cy="81980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0" idx="3"/>
            <a:endCxn id="28" idx="7"/>
          </p:cNvCxnSpPr>
          <p:nvPr/>
        </p:nvCxnSpPr>
        <p:spPr>
          <a:xfrm flipH="1">
            <a:off x="7498030" y="2847674"/>
            <a:ext cx="1199281" cy="129975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0" idx="3"/>
            <a:endCxn id="25" idx="0"/>
          </p:cNvCxnSpPr>
          <p:nvPr/>
        </p:nvCxnSpPr>
        <p:spPr>
          <a:xfrm>
            <a:off x="8697311" y="2847674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0" idx="3"/>
            <a:endCxn id="29" idx="1"/>
          </p:cNvCxnSpPr>
          <p:nvPr/>
        </p:nvCxnSpPr>
        <p:spPr>
          <a:xfrm>
            <a:off x="8697311" y="2847674"/>
            <a:ext cx="1199281" cy="129975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127129" y="2253105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YOUR KNOWLEDGE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316320" y="323755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6637283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14252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214252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8143311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8720280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720280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9618118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95087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0195087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119241" y="6053959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SCORE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373874" y="4568326"/>
            <a:ext cx="141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TEST 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DIFFICULTY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985143" y="166731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venir Book" charset="0"/>
                <a:ea typeface="Avenir Book" charset="0"/>
                <a:cs typeface="Avenir Book" charset="0"/>
              </a:rPr>
              <a:t>GAME TREE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2316081" y="2695981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>
            <a:off x="3041295" y="2863648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 rot="2878109">
            <a:off x="2791123" y="3418199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Arrow 81"/>
          <p:cNvSpPr/>
          <p:nvPr/>
        </p:nvSpPr>
        <p:spPr>
          <a:xfrm rot="5849468">
            <a:off x="2202873" y="3555486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2568528" y="28881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</a:t>
            </a:r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3115071" y="352931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3429523" y="284640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2382141" y="36997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cxnSp>
        <p:nvCxnSpPr>
          <p:cNvPr id="87" name="Straight Arrow Connector 86"/>
          <p:cNvCxnSpPr/>
          <p:nvPr/>
        </p:nvCxnSpPr>
        <p:spPr>
          <a:xfrm flipH="1">
            <a:off x="1937993" y="4069120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2514962" y="4069120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2514962" y="4069120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0" name="Group 89"/>
          <p:cNvGrpSpPr/>
          <p:nvPr/>
        </p:nvGrpSpPr>
        <p:grpSpPr>
          <a:xfrm rot="19057597">
            <a:off x="3193693" y="3715927"/>
            <a:ext cx="1087820" cy="1193554"/>
            <a:chOff x="2185949" y="3539418"/>
            <a:chExt cx="1087820" cy="1193554"/>
          </a:xfrm>
        </p:grpSpPr>
        <p:cxnSp>
          <p:nvCxnSpPr>
            <p:cNvPr id="91" name="Straight Arrow Connector 90"/>
            <p:cNvCxnSpPr/>
            <p:nvPr/>
          </p:nvCxnSpPr>
          <p:spPr>
            <a:xfrm flipH="1">
              <a:off x="2185949" y="3539418"/>
              <a:ext cx="57697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2762918" y="3539418"/>
              <a:ext cx="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2762918" y="3539418"/>
              <a:ext cx="510851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 rot="16200000">
            <a:off x="3739681" y="2498197"/>
            <a:ext cx="1087820" cy="1193554"/>
            <a:chOff x="2185949" y="3539418"/>
            <a:chExt cx="1087820" cy="1193554"/>
          </a:xfrm>
        </p:grpSpPr>
        <p:cxnSp>
          <p:nvCxnSpPr>
            <p:cNvPr id="95" name="Straight Arrow Connector 94"/>
            <p:cNvCxnSpPr/>
            <p:nvPr/>
          </p:nvCxnSpPr>
          <p:spPr>
            <a:xfrm flipH="1">
              <a:off x="2185949" y="3539418"/>
              <a:ext cx="57697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2762918" y="3539418"/>
              <a:ext cx="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2762918" y="3539418"/>
              <a:ext cx="510851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/>
          <p:cNvSpPr txBox="1"/>
          <p:nvPr/>
        </p:nvSpPr>
        <p:spPr>
          <a:xfrm>
            <a:off x="4932046" y="3350398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SCORE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808059" y="4411072"/>
            <a:ext cx="141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TEST 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DIFFICULTY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085612" y="2352000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YOUR KNOWLEDGE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051457" y="2638638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STUDY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095409" y="32552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HW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472611" y="352931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venir Book" charset="0"/>
                <a:ea typeface="Avenir Book" charset="0"/>
                <a:cs typeface="Avenir Book" charset="0"/>
              </a:rPr>
              <a:t>GAMES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875896" y="1658536"/>
            <a:ext cx="366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venir Book" charset="0"/>
                <a:ea typeface="Avenir Book" charset="0"/>
                <a:cs typeface="Avenir Book" charset="0"/>
              </a:rPr>
              <a:t>MARKOV DECISION PROCESSES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54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Nash Equilibrium Example 2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501759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2,4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4,7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4,6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5,2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3,8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3,8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6,4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5,2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1,3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2,6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iii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5,3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3,1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2,2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9,1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3,0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iv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6,7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9,5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5,5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8,5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4,5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8088763" y="2521527"/>
            <a:ext cx="293238" cy="30606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371840" y="2521527"/>
            <a:ext cx="293238" cy="30606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572555" y="5180358"/>
                <a:ext cx="55976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≥</m:t>
                      </m:r>
                    </m:oMath>
                  </m:oMathPara>
                </a14:m>
                <a:endParaRPr lang="en-US" sz="3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555" y="5180358"/>
                <a:ext cx="559769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&quot;No&quot; Symbol 6"/>
          <p:cNvSpPr/>
          <p:nvPr/>
        </p:nvSpPr>
        <p:spPr>
          <a:xfrm>
            <a:off x="6427520" y="5134216"/>
            <a:ext cx="774176" cy="747476"/>
          </a:xfrm>
          <a:prstGeom prst="noSmoking">
            <a:avLst/>
          </a:prstGeom>
          <a:solidFill>
            <a:schemeClr val="accent2">
              <a:alpha val="4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9830" y="5927834"/>
            <a:ext cx="49568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D is weakly dominated by B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1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Nash Equilibrium Example 2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87474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2,4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4,7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4,6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3,8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3,8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6,4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5,2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2,6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iii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5,3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3,1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2,2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3,0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iv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6,7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9,5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5,5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4,5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27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Nash Equilibrium Example 2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65254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2,4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4,7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4,6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3,8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3,8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6,4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5,2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2,6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iii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5,3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3,1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2,2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3,0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iv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6,7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9,5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5,5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4,5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3523913" y="4655205"/>
            <a:ext cx="6487189" cy="4778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523912" y="4044727"/>
            <a:ext cx="6487189" cy="4778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91533" y="4283654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</a:rPr>
              <a:t>&lt;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16005" y="5755439"/>
            <a:ext cx="49375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iii is strictly dominated by iv</a:t>
            </a:r>
            <a:endParaRPr lang="en-US" sz="300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67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Nash Equilibrium Example 2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92832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2,4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4,7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4,6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3,8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3,8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6,4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5,2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2,6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iii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5,3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3,1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2,2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3,0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iv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6,7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9,5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5,5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4,5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3523913" y="4655205"/>
            <a:ext cx="6487189" cy="4778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523912" y="2905776"/>
            <a:ext cx="6487189" cy="4778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91533" y="4283654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</a:rPr>
              <a:t>&lt;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16005" y="5755439"/>
            <a:ext cx="49375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en-US" sz="30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is strictly dominated by iv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58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Nash Equilibrium Example 2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750158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3,8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6,4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5,2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2,6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iv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6,7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9,5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4,5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4,5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68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Nash Equilibrium Example 2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388027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3,8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6,4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5,2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2,6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iv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6,7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9,5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4,5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4,5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9365771" y="2312149"/>
            <a:ext cx="293238" cy="30606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000242" y="2354442"/>
            <a:ext cx="293238" cy="30606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258775" y="5095771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</a:rPr>
              <a:t>&gt;</a:t>
            </a:r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16005" y="5755439"/>
            <a:ext cx="48718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30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is strictly dominated by A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83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Nash Equilibrium Example 2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91266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3,8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6,4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5,2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2,6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iv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6,7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9,5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4,5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4,5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6654102" y="2354442"/>
            <a:ext cx="293238" cy="30606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000242" y="2354442"/>
            <a:ext cx="293238" cy="30606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133346" y="5095771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</a:rPr>
              <a:t>&gt;</a:t>
            </a:r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16005" y="5755439"/>
            <a:ext cx="49151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 is strictly dominated by A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2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Nash Equilibrium Example 2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05589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3,8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6,4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5,2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2,6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iv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6,7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9,5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4,5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4,5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10" name="Oval 9"/>
          <p:cNvSpPr/>
          <p:nvPr/>
        </p:nvSpPr>
        <p:spPr>
          <a:xfrm>
            <a:off x="4000242" y="2354442"/>
            <a:ext cx="293238" cy="30606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676685" y="5180358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</a:rPr>
              <a:t>&gt;</a:t>
            </a:r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16005" y="5755439"/>
            <a:ext cx="48862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B</a:t>
            </a:r>
            <a:r>
              <a:rPr lang="en-US" sz="30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is strictly dominated by A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363753" y="2354442"/>
            <a:ext cx="293238" cy="30606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Nash Equilibrium Example 2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742280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3,8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iv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6,7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16005" y="5755439"/>
            <a:ext cx="48301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ii is strictly dominated by iv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6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Nash Equilibrium Example 2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106872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iv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6,7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965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Theory and Game 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73457" y="1640505"/>
                <a:ext cx="1070894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 smtClean="0">
                    <a:latin typeface="Avenir Book" charset="0"/>
                    <a:ea typeface="Avenir Book" charset="0"/>
                    <a:cs typeface="Avenir Book" charset="0"/>
                  </a:rPr>
                  <a:t>Decision Theory: </a:t>
                </a:r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pick a strategy to maximize utility </a:t>
                </a:r>
                <a:r>
                  <a:rPr lang="en-US" sz="3000" b="1" dirty="0" smtClean="0">
                    <a:latin typeface="Avenir Book" charset="0"/>
                    <a:ea typeface="Avenir Book" charset="0"/>
                    <a:cs typeface="Avenir Book" charset="0"/>
                  </a:rPr>
                  <a:t>given</a:t>
                </a:r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 				                   world outcomes</a:t>
                </a:r>
              </a:p>
              <a:p>
                <a:endParaRPr lang="en-US" sz="3000" dirty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000" b="1" dirty="0" smtClean="0">
                    <a:latin typeface="Avenir Book" charset="0"/>
                    <a:ea typeface="Avenir Book" charset="0"/>
                    <a:cs typeface="Avenir Book" charset="0"/>
                  </a:rPr>
                  <a:t>Game Theory: </a:t>
                </a:r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pick a strategy for player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 </m:t>
                    </m:r>
                  </m:oMath>
                </a14:m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that maximizes </a:t>
                </a:r>
                <a:r>
                  <a:rPr lang="en-US" sz="3000" b="1" i="1" dirty="0" smtClean="0">
                    <a:latin typeface="Avenir Book" charset="0"/>
                    <a:ea typeface="Avenir Book" charset="0"/>
                    <a:cs typeface="Avenir Book" charset="0"/>
                  </a:rPr>
                  <a:t>his</a:t>
                </a:r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  		                   utility </a:t>
                </a:r>
                <a:r>
                  <a:rPr lang="en-US" sz="3000" b="1" dirty="0" smtClean="0">
                    <a:latin typeface="Avenir Book" charset="0"/>
                    <a:ea typeface="Avenir Book" charset="0"/>
                    <a:cs typeface="Avenir Book" charset="0"/>
                  </a:rPr>
                  <a:t>given</a:t>
                </a:r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 the strategies of the other players</a:t>
                </a:r>
              </a:p>
              <a:p>
                <a:pPr marL="457200" indent="-457200">
                  <a:buFont typeface="Arial" charset="0"/>
                  <a:buChar char="•"/>
                </a:pPr>
                <a:endParaRPr lang="en-US" sz="3000" dirty="0" smtClean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Models are essentially the same </a:t>
                </a:r>
                <a:endParaRPr lang="en-US" sz="3000" dirty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pPr marL="914400" lvl="1" indent="-457200">
                  <a:buFont typeface="Arial" charset="0"/>
                  <a:buChar char="•"/>
                </a:pPr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Imagine the world is a player in the game!</a:t>
                </a:r>
                <a:endParaRPr lang="en-US" sz="3000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57" y="1640505"/>
                <a:ext cx="10708944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1309" t="-2093" b="-4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40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Rock, Paper, </a:t>
            </a:r>
            <a:r>
              <a:rPr lang="en-US" dirty="0" smtClean="0"/>
              <a:t>Scissors </a:t>
            </a:r>
            <a:r>
              <a:rPr lang="mr-IN" dirty="0" smtClean="0"/>
              <a:t>–</a:t>
            </a:r>
            <a:r>
              <a:rPr lang="en-US" dirty="0" smtClean="0"/>
              <a:t> Nash </a:t>
            </a:r>
            <a:r>
              <a:rPr lang="en-US" dirty="0" err="1" smtClean="0"/>
              <a:t>Equlibrium</a:t>
            </a:r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233194"/>
              </p:ext>
            </p:extLst>
          </p:nvPr>
        </p:nvGraphicFramePr>
        <p:xfrm>
          <a:off x="1527539" y="1759528"/>
          <a:ext cx="8309187" cy="4362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009"/>
                <a:gridCol w="2030071"/>
                <a:gridCol w="1727834"/>
                <a:gridCol w="1652305"/>
                <a:gridCol w="1840968"/>
              </a:tblGrid>
              <a:tr h="572872">
                <a:tc rowSpan="2" gridSpan="2">
                  <a:txBody>
                    <a:bodyPr/>
                    <a:lstStyle/>
                    <a:p>
                      <a:endParaRPr lang="en-US" sz="28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4347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977470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sz="2800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sz="2800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9250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9434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83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Rock, Paper, Scissors </a:t>
            </a:r>
            <a:r>
              <a:rPr lang="mr-IN" dirty="0" smtClean="0"/>
              <a:t>–</a:t>
            </a:r>
            <a:r>
              <a:rPr lang="en-US" dirty="0" smtClean="0"/>
              <a:t> Not with pure strategies!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94007"/>
              </p:ext>
            </p:extLst>
          </p:nvPr>
        </p:nvGraphicFramePr>
        <p:xfrm>
          <a:off x="1527539" y="1759528"/>
          <a:ext cx="8309187" cy="4362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009"/>
                <a:gridCol w="2030071"/>
                <a:gridCol w="1727834"/>
                <a:gridCol w="1652305"/>
                <a:gridCol w="1840968"/>
              </a:tblGrid>
              <a:tr h="572872">
                <a:tc rowSpan="2" gridSpan="2">
                  <a:txBody>
                    <a:bodyPr/>
                    <a:lstStyle/>
                    <a:p>
                      <a:endParaRPr lang="en-US" sz="28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4347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977470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sz="2800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sz="2800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9250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9434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70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Nash Equilibria always exist in finite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345" y="1572492"/>
            <a:ext cx="11582401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Nash 1950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 there are a </a:t>
            </a:r>
            <a:r>
              <a:rPr lang="en-US" b="1" dirty="0" smtClean="0">
                <a:solidFill>
                  <a:schemeClr val="accent2"/>
                </a:solidFill>
              </a:rPr>
              <a:t>finite number of players </a:t>
            </a:r>
            <a:r>
              <a:rPr lang="en-US" dirty="0" smtClean="0"/>
              <a:t>and each player has a </a:t>
            </a:r>
            <a:r>
              <a:rPr lang="en-US" b="1" dirty="0" smtClean="0">
                <a:solidFill>
                  <a:schemeClr val="accent2"/>
                </a:solidFill>
              </a:rPr>
              <a:t>finite number of actions</a:t>
            </a:r>
            <a:r>
              <a:rPr lang="en-US" dirty="0" smtClean="0"/>
              <a:t>, there always exists a Nash Equilibrium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NE may be pure or it may be a mixed 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15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Utilities of Mixed Strategies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Decision Theory Version: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lv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𝑤𝑜𝑟𝑙𝑑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𝑤𝑜𝑟𝑙𝑑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𝑤𝑜𝑟𝑙𝑑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89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Utilities of Mixed Strategies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Game Theory Version: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lv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,…)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 dirty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∗</m:t>
                          </m:r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</m:d>
                          <m:nary>
                            <m:naryPr>
                              <m:chr m:val="∏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𝑙𝑎𝑦𝑒𝑟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89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20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P1 Utility of P1=(½, ½, 0), P2=(0, ½, ½)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41878"/>
              </p:ext>
            </p:extLst>
          </p:nvPr>
        </p:nvGraphicFramePr>
        <p:xfrm>
          <a:off x="3342272" y="2167491"/>
          <a:ext cx="8309187" cy="4362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009"/>
                <a:gridCol w="2030071"/>
                <a:gridCol w="1727834"/>
                <a:gridCol w="1652305"/>
                <a:gridCol w="1840968"/>
              </a:tblGrid>
              <a:tr h="572872">
                <a:tc rowSpan="2" gridSpan="2">
                  <a:txBody>
                    <a:bodyPr/>
                    <a:lstStyle/>
                    <a:p>
                      <a:endParaRPr lang="en-US" sz="28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4347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977470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sz="2800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sz="2800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9250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9434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6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Poll 8: U1? P1=(1/3, 1/3, 1/3), P2=(1/3, 1/3, 1/3)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42272" y="2167491"/>
          <a:ext cx="8309187" cy="4362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009"/>
                <a:gridCol w="2030071"/>
                <a:gridCol w="1727834"/>
                <a:gridCol w="1652305"/>
                <a:gridCol w="1840968"/>
              </a:tblGrid>
              <a:tr h="572872">
                <a:tc rowSpan="2" gridSpan="2">
                  <a:txBody>
                    <a:bodyPr/>
                    <a:lstStyle/>
                    <a:p>
                      <a:endParaRPr lang="en-US" sz="28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4347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977470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sz="2800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sz="2800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9250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9434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969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Poll 8: U1? P1=(1/3, 1/3, 1/3), P2=(1/3, 1/3, 1/3)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42272" y="2167491"/>
          <a:ext cx="8309187" cy="4362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009"/>
                <a:gridCol w="2030071"/>
                <a:gridCol w="1727834"/>
                <a:gridCol w="1652305"/>
                <a:gridCol w="1840968"/>
              </a:tblGrid>
              <a:tr h="572872">
                <a:tc rowSpan="2" gridSpan="2">
                  <a:txBody>
                    <a:bodyPr/>
                    <a:lstStyle/>
                    <a:p>
                      <a:endParaRPr lang="en-US" sz="28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4347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977470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sz="2800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sz="2800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9250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9434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91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Is this a mixed strategy equilibrium?</a:t>
            </a:r>
            <a:br>
              <a:rPr lang="en-US" dirty="0">
                <a:latin typeface="Avenir Book" charset="0"/>
                <a:ea typeface="Avenir Book" charset="0"/>
                <a:cs typeface="Avenir Book" charset="0"/>
              </a:rPr>
            </a:b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744552"/>
              </p:ext>
            </p:extLst>
          </p:nvPr>
        </p:nvGraphicFramePr>
        <p:xfrm>
          <a:off x="3342272" y="2167491"/>
          <a:ext cx="8309187" cy="4383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009"/>
                <a:gridCol w="2030071"/>
                <a:gridCol w="1727834"/>
                <a:gridCol w="1652305"/>
                <a:gridCol w="1840968"/>
              </a:tblGrid>
              <a:tr h="572872">
                <a:tc rowSpan="2" gridSpan="2">
                  <a:txBody>
                    <a:bodyPr/>
                    <a:lstStyle/>
                    <a:p>
                      <a:endParaRPr lang="en-US" sz="28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4347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977470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sz="2800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sz="2800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U(s) = 0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9250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U(s) = -.25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9434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U(s) = 0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58131" y="2067950"/>
            <a:ext cx="5176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P1=(½, ½, 0), P2=(0, ½, ½)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04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Is this a mixed strategy equilibrium?</a:t>
            </a:r>
            <a:br>
              <a:rPr lang="en-US" dirty="0">
                <a:latin typeface="Avenir Book" charset="0"/>
                <a:ea typeface="Avenir Book" charset="0"/>
                <a:cs typeface="Avenir Book" charset="0"/>
              </a:rPr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3816" y="1582716"/>
            <a:ext cx="56610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P1=(½, ½, 0), P2=(0, ½, 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½)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No! P1 doesn’t want to play paper because their utility is lower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056198"/>
              </p:ext>
            </p:extLst>
          </p:nvPr>
        </p:nvGraphicFramePr>
        <p:xfrm>
          <a:off x="3342272" y="2167491"/>
          <a:ext cx="8309187" cy="4383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009"/>
                <a:gridCol w="2030071"/>
                <a:gridCol w="1727834"/>
                <a:gridCol w="1652305"/>
                <a:gridCol w="1840968"/>
              </a:tblGrid>
              <a:tr h="572872">
                <a:tc rowSpan="2" gridSpan="2">
                  <a:txBody>
                    <a:bodyPr/>
                    <a:lstStyle/>
                    <a:p>
                      <a:endParaRPr lang="en-US" sz="28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4347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977470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sz="2800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sz="2800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U(s) = 0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9250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U(s) = -.25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9434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U(s) = 0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8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69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Game </a:t>
            </a:r>
            <a:r>
              <a:rPr lang="en-US" dirty="0"/>
              <a:t>Theory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811530" y="1320334"/>
            <a:ext cx="10298430" cy="3100961"/>
          </a:xfrm>
        </p:spPr>
        <p:txBody>
          <a:bodyPr/>
          <a:lstStyle/>
          <a:p>
            <a:r>
              <a:rPr lang="en-US" dirty="0"/>
              <a:t>Game theory is the study of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strategic decision making</a:t>
            </a:r>
            <a:r>
              <a:rPr lang="en-US" dirty="0"/>
              <a:t> (of more than one player)</a:t>
            </a:r>
          </a:p>
          <a:p>
            <a:r>
              <a:rPr lang="en-US" dirty="0"/>
              <a:t>Used in economics, political science </a:t>
            </a:r>
            <a:r>
              <a:rPr lang="en-US" dirty="0" smtClean="0"/>
              <a:t>etc.</a:t>
            </a:r>
            <a:endParaRPr lang="en-US" dirty="0"/>
          </a:p>
        </p:txBody>
      </p:sp>
      <p:pic>
        <p:nvPicPr>
          <p:cNvPr id="12" name="Picture 11" descr="NeumannL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35706" y="3605353"/>
            <a:ext cx="1853039" cy="22944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 descr="http://cepa.newschool.edu/het/profiles/image/stackel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36102" y="3605352"/>
            <a:ext cx="1543391" cy="22944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 descr="http://images.suite101.com/457644_com_john_nash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9295" y="3605352"/>
            <a:ext cx="1806257" cy="22944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44296" y="6023363"/>
            <a:ext cx="5432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Winners of Nobel Memorial Prize in Economic Sciences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544117" y="3204372"/>
            <a:ext cx="8011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John von Neumann                   </a:t>
            </a:r>
            <a:r>
              <a:rPr lang="de-DE" dirty="0" smtClean="0"/>
              <a:t>    John </a:t>
            </a:r>
            <a:r>
              <a:rPr lang="de-DE" dirty="0"/>
              <a:t>Nash         Heinrich Freiherr von Stackelberg</a:t>
            </a:r>
          </a:p>
        </p:txBody>
      </p:sp>
    </p:spTree>
    <p:extLst>
      <p:ext uri="{BB962C8B-B14F-4D97-AF65-F5344CB8AC3E}">
        <p14:creationId xmlns:p14="http://schemas.microsoft.com/office/powerpoint/2010/main" val="144555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smtClean="0"/>
              <a:t>Finding the Mixed </a:t>
            </a:r>
            <a:r>
              <a:rPr lang="en-US" dirty="0" smtClean="0"/>
              <a:t>Strategy Nash Equilibrium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features of a mixed strategy qualify it as a NE?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There is no reason for either player to deviate from their strategy, which occurs when the utilities of the weighted actions are equal!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5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smtClean="0"/>
              <a:t>Finding the Mixed </a:t>
            </a:r>
            <a:r>
              <a:rPr lang="en-US" dirty="0" smtClean="0"/>
              <a:t>Strategy Nash Equilibrium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features of a mixed strategy qualify it as a NE?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There is no reason for either player to deviate from their strategy, which occurs when the utilities of the weighted actions are equal!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8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Finding the Mixed Strategy Nash Equilibrium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43540"/>
              </p:ext>
            </p:extLst>
          </p:nvPr>
        </p:nvGraphicFramePr>
        <p:xfrm>
          <a:off x="5866226" y="3474721"/>
          <a:ext cx="6119449" cy="32564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190"/>
                <a:gridCol w="1495082"/>
                <a:gridCol w="1272494"/>
                <a:gridCol w="1109641"/>
                <a:gridCol w="1463042"/>
              </a:tblGrid>
              <a:tr h="422269">
                <a:tc rowSpan="2" gridSpan="2">
                  <a:txBody>
                    <a:bodyPr/>
                    <a:lstStyle/>
                    <a:p>
                      <a:endParaRPr lang="en-US" sz="24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0144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sz="20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sz="20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sz="20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720502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sz="2400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sz="2400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sz="20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4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4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4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4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4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4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6818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sz="20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4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4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4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4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4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4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69544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sz="20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4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4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4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4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4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4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04911" y="1533454"/>
            <a:ext cx="6190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P1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4911" y="3655331"/>
            <a:ext cx="6190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P2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10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Mixed Strategy NE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125542"/>
              </p:ext>
            </p:extLst>
          </p:nvPr>
        </p:nvGraphicFramePr>
        <p:xfrm>
          <a:off x="6752494" y="3358536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5926"/>
                <a:gridCol w="1041579"/>
                <a:gridCol w="1538025"/>
                <a:gridCol w="1580425"/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 smtClean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 TENNIS</a:t>
                      </a:r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Receiver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Server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,80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,40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4911" y="1533454"/>
            <a:ext cx="6190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P1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4911" y="3655331"/>
            <a:ext cx="6190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P2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6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Properties of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Correlated Equilibrium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Pareto Optimal/Dominated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0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Correlated Equilibrium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1474548" cy="5257799"/>
              </a:xfrm>
            </p:spPr>
            <p:txBody>
              <a:bodyPr/>
              <a:lstStyle/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 smtClean="0"/>
                  <a:t>Suppose a mediator computes the best combined strategy </a:t>
                </a:r>
                <a:r>
                  <a:rPr lang="en-US" dirty="0"/>
                  <a:t>(s1,s2</a:t>
                </a:r>
                <a:r>
                  <a:rPr lang="en-US" dirty="0" smtClean="0"/>
                  <a:t>) for p1 and p2, and shares s1 with p1 and s2 with p2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 smtClean="0"/>
                  <a:t>The strategy is a CE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∀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∈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charset="0"/>
                                    </a:rPr>
                                    <m:t>𝑢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∈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charset="0"/>
                                    </a:rPr>
                                    <m:t>𝑢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 smtClean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 smtClean="0"/>
                  <a:t>And the same for s2.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1474548" cy="5257799"/>
              </a:xfrm>
              <a:blipFill rotWithShape="0">
                <a:blip r:embed="rId2"/>
                <a:stretch>
                  <a:fillRect l="-1328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42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Correlated Equilibrium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8474" y="1600201"/>
                <a:ext cx="12093526" cy="45259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We can solve for CE’s using linear programs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Find (s1,s2) </a:t>
                </a:r>
                <a:r>
                  <a:rPr lang="en-US" dirty="0" err="1" smtClean="0"/>
                  <a:t>s.t.</a:t>
                </a:r>
                <a:endParaRPr lang="en-US" dirty="0" smtClean="0"/>
              </a:p>
              <a:p>
                <a:pPr marL="0" lv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∀</m:t>
                      </m:r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∈</m:t>
                                      </m:r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𝑢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∈</m:t>
                                      </m:r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𝑢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sz="2800" i="1">
                                  <a:latin typeface="Cambria Math" charset="0"/>
                                </a:rPr>
                                <m:t>,</m:t>
                              </m:r>
                            </m:e>
                          </m:nary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latin typeface="Cambria Math" charset="0"/>
                </a:endParaRPr>
              </a:p>
              <a:p>
                <a:pPr marL="0" lv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∈</m:t>
                                      </m:r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𝑢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∈</m:t>
                                      </m:r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𝑢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sz="2800" i="1">
                                  <a:latin typeface="Cambria Math" charset="0"/>
                                </a:rPr>
                                <m:t>,</m:t>
                              </m:r>
                            </m:e>
                          </m:nary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800" dirty="0" smtClean="0"/>
              </a:p>
              <a:p>
                <a:pPr marL="0" lv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=1</m:t>
                          </m:r>
                        </m:e>
                      </m:nary>
                      <m:r>
                        <a:rPr lang="en-US" sz="2800" b="0" i="1" smtClean="0">
                          <a:latin typeface="Cambria Math" charset="0"/>
                        </a:rPr>
                        <m:t>, ∀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∈[0,1]</m:t>
                      </m:r>
                    </m:oMath>
                  </m:oMathPara>
                </a14:m>
                <a:endParaRPr lang="en-US" sz="2800" b="0" dirty="0" smtClean="0"/>
              </a:p>
              <a:p>
                <a:pPr marL="0" lvl="0" indent="0" defTabSz="914400">
                  <a:spcBef>
                    <a:spcPts val="0"/>
                  </a:spcBef>
                  <a:buNone/>
                </a:pPr>
                <a:endParaRPr lang="en-US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474" y="1600201"/>
                <a:ext cx="12093526" cy="4525963"/>
              </a:xfrm>
              <a:blipFill rotWithShape="0">
                <a:blip r:embed="rId2"/>
                <a:stretch>
                  <a:fillRect l="-1159" t="-2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90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Pareto Optimal and Pareto Dominated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outcome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),…,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is Pareto optimal if there is no other outcome that all players would prefer, i.e., each player gets higher </a:t>
                </a:r>
                <a:r>
                  <a:rPr lang="en-US" dirty="0" smtClean="0"/>
                  <a:t>utility</a:t>
                </a:r>
              </a:p>
              <a:p>
                <a:pPr lvl="1"/>
                <a:r>
                  <a:rPr lang="en-US" dirty="0" smtClean="0"/>
                  <a:t>At least one player would be disappointed in changing strategy</a:t>
                </a:r>
                <a:endParaRPr lang="en-US" dirty="0"/>
              </a:p>
              <a:p>
                <a:r>
                  <a:rPr lang="en-US" dirty="0"/>
                  <a:t>An outcome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),…,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is Pareto dominated by another outcome if all the players would prefer the other outcome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78" t="-1752" r="-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91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Vocabulary</a:t>
            </a:r>
          </a:p>
          <a:p>
            <a:r>
              <a:rPr lang="en-US" dirty="0" smtClean="0"/>
              <a:t>Pure/Mixed Strategies (and calculating them)</a:t>
            </a:r>
          </a:p>
          <a:p>
            <a:r>
              <a:rPr lang="en-US" dirty="0" smtClean="0"/>
              <a:t>Zero-Sum Games</a:t>
            </a:r>
          </a:p>
          <a:p>
            <a:r>
              <a:rPr lang="en-US" dirty="0" smtClean="0"/>
              <a:t>Dominant vs Dominated Strategies</a:t>
            </a:r>
          </a:p>
          <a:p>
            <a:r>
              <a:rPr lang="en-US" dirty="0" smtClean="0"/>
              <a:t>Strict/Weak Nash Equilibrium</a:t>
            </a:r>
          </a:p>
          <a:p>
            <a:r>
              <a:rPr lang="en-US" dirty="0" smtClean="0"/>
              <a:t>Tragedy of the Commons</a:t>
            </a:r>
          </a:p>
          <a:p>
            <a:r>
              <a:rPr lang="en-US" dirty="0" smtClean="0"/>
              <a:t>Correlated Equilibrium</a:t>
            </a:r>
          </a:p>
          <a:p>
            <a:r>
              <a:rPr lang="en-US" dirty="0" smtClean="0"/>
              <a:t>Pareto Optimal/Dominated</a:t>
            </a:r>
          </a:p>
          <a:p>
            <a:r>
              <a:rPr lang="en-US" dirty="0" smtClean="0"/>
              <a:t>Social Welfare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64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Games: Extensive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604651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Represent: </a:t>
            </a: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1) the players of a game</a:t>
            </a: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2) for every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player,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every opportunity they have to move</a:t>
            </a: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3) what each player can do at each of their moves</a:t>
            </a: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4) what each player knows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when making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every move</a:t>
            </a: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5) the payoffs received by everyone for all possible combo of moves</a:t>
            </a:r>
          </a:p>
          <a:p>
            <a:endParaRPr lang="en-US" dirty="0"/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14251" y="1840971"/>
            <a:ext cx="4496515" cy="325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0421" y="3195900"/>
            <a:ext cx="2723738" cy="133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29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Decisions: Extensive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888429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Represent: </a:t>
            </a:r>
          </a:p>
          <a:p>
            <a:pPr marL="514350" indent="-514350">
              <a:buAutoNum type="arabicParenR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the player(s)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of a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game</a:t>
            </a:r>
          </a:p>
          <a:p>
            <a:pPr marL="0" indent="0"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)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every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opportunity they have to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act</a:t>
            </a:r>
          </a:p>
          <a:p>
            <a:pPr marL="0" indent="0"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3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) what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the player can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do at each of their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turns</a:t>
            </a:r>
          </a:p>
          <a:p>
            <a:pPr marL="0" indent="0"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4) the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uncertain outcomes of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5)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what each player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knows/observes 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for every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turn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6)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the payoffs received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for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all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  possible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combo of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334704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879021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790387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/>
          <p:cNvSpPr/>
          <p:nvPr/>
        </p:nvSpPr>
        <p:spPr>
          <a:xfrm>
            <a:off x="8232228" y="2027868"/>
            <a:ext cx="930166" cy="81980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498030" y="2847674"/>
            <a:ext cx="1199281" cy="129975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697311" y="2847674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697311" y="2847674"/>
            <a:ext cx="1199281" cy="129975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27129" y="2253105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YOUR KNOWLEDGE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16320" y="323755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637283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214252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214252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8143311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720280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720280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618118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0195087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195087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119241" y="6053959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SCORE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373874" y="4568326"/>
            <a:ext cx="141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TEST 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DIFFICULTY</a:t>
            </a:r>
          </a:p>
        </p:txBody>
      </p:sp>
    </p:spTree>
    <p:extLst>
      <p:ext uri="{BB962C8B-B14F-4D97-AF65-F5344CB8AC3E}">
        <p14:creationId xmlns:p14="http://schemas.microsoft.com/office/powerpoint/2010/main" val="188671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Normal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Approximate games as single shot</a:t>
            </a:r>
          </a:p>
          <a:p>
            <a:r>
              <a:rPr lang="en-US" dirty="0" smtClean="0"/>
              <a:t>Represent only actions and utilities</a:t>
            </a:r>
          </a:p>
          <a:p>
            <a:r>
              <a:rPr lang="en-US" dirty="0" smtClean="0"/>
              <a:t>Easier to determine particular properties of games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99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Studying </a:t>
            </a:r>
            <a:r>
              <a:rPr lang="mr-IN" dirty="0" smtClean="0"/>
              <a:t>–</a:t>
            </a:r>
            <a:r>
              <a:rPr lang="en-US" dirty="0" smtClean="0"/>
              <a:t> Normal Form Game</a:t>
            </a:r>
            <a:endParaRPr lang="en-US" dirty="0"/>
          </a:p>
        </p:txBody>
      </p:sp>
      <p:graphicFrame>
        <p:nvGraphicFramePr>
          <p:cNvPr id="1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5079741"/>
              </p:ext>
            </p:extLst>
          </p:nvPr>
        </p:nvGraphicFramePr>
        <p:xfrm>
          <a:off x="1448002" y="4209736"/>
          <a:ext cx="5040630" cy="868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/>
                <a:gridCol w="1541621"/>
                <a:gridCol w="1957388"/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062395" y="5472569"/>
            <a:ext cx="1831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UTILITIES</a:t>
            </a:r>
            <a:endParaRPr lang="en-US" sz="3000" dirty="0">
              <a:solidFill>
                <a:schemeClr val="accent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3839930" y="2791221"/>
            <a:ext cx="193718" cy="504063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 flipH="1">
            <a:off x="3810489" y="1336691"/>
            <a:ext cx="315655" cy="504063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029194" y="3183380"/>
            <a:ext cx="19059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780" y="4652109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venir Book" charset="0"/>
                <a:ea typeface="Avenir Book" charset="0"/>
                <a:cs typeface="Avenir Book" charset="0"/>
              </a:rPr>
              <a:t>GRADE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 dirty="0" smtClean="0"/>
              <a:t>Approximate games as single shot</a:t>
            </a:r>
          </a:p>
          <a:p>
            <a:r>
              <a:rPr lang="en-US" dirty="0" smtClean="0"/>
              <a:t>Represent only actions and utilities</a:t>
            </a:r>
          </a:p>
          <a:p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8334704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79021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790387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/>
          <p:cNvSpPr/>
          <p:nvPr/>
        </p:nvSpPr>
        <p:spPr>
          <a:xfrm>
            <a:off x="8232228" y="2027868"/>
            <a:ext cx="930166" cy="81980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498030" y="2847674"/>
            <a:ext cx="1199281" cy="129975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697311" y="2847674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697311" y="2847674"/>
            <a:ext cx="1199281" cy="129975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127129" y="2253105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YOUR KNOWLEDGE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316320" y="323755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14252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720280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195087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373874" y="4568326"/>
            <a:ext cx="141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TEST 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DIFFICULTY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85143" y="166731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venir Book" charset="0"/>
                <a:ea typeface="Avenir Book" charset="0"/>
                <a:cs typeface="Avenir Book" charset="0"/>
              </a:rPr>
              <a:t>GAME TREE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84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Studying </a:t>
            </a:r>
            <a:r>
              <a:rPr lang="mr-IN" dirty="0" smtClean="0"/>
              <a:t>–</a:t>
            </a:r>
            <a:r>
              <a:rPr lang="en-US" dirty="0" smtClean="0"/>
              <a:t> Normal Form Game</a:t>
            </a:r>
            <a:endParaRPr lang="en-US" dirty="0"/>
          </a:p>
        </p:txBody>
      </p:sp>
      <p:graphicFrame>
        <p:nvGraphicFramePr>
          <p:cNvPr id="1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103203"/>
              </p:ext>
            </p:extLst>
          </p:nvPr>
        </p:nvGraphicFramePr>
        <p:xfrm>
          <a:off x="1448002" y="4209736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/>
                <a:gridCol w="1541621"/>
                <a:gridCol w="1957388"/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062395" y="6040133"/>
            <a:ext cx="1831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UTILITIES</a:t>
            </a:r>
            <a:endParaRPr lang="en-US" sz="3000" dirty="0">
              <a:solidFill>
                <a:schemeClr val="accent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3839930" y="3358785"/>
            <a:ext cx="193718" cy="504063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 flipH="1">
            <a:off x="3810489" y="1336691"/>
            <a:ext cx="315655" cy="504063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029194" y="3183380"/>
            <a:ext cx="19059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780" y="4652109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EASY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8363" y="5051091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HARD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 dirty="0" smtClean="0"/>
              <a:t>Approximate games as single shot</a:t>
            </a:r>
          </a:p>
          <a:p>
            <a:r>
              <a:rPr lang="en-US" dirty="0" smtClean="0"/>
              <a:t>Represent only actions and utilities</a:t>
            </a:r>
          </a:p>
          <a:p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8334704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879021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790387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8232228" y="2027868"/>
            <a:ext cx="930166" cy="81980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7498030" y="2847674"/>
            <a:ext cx="1199281" cy="129975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697311" y="2847674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697311" y="2847674"/>
            <a:ext cx="1199281" cy="129975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127129" y="2253105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YOUR KNOWLEDGE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316320" y="323755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637283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214252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143311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720280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618118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0195087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373874" y="4568326"/>
            <a:ext cx="141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TEST 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DIFFICULTY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985143" y="166731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venir Book" charset="0"/>
                <a:ea typeface="Avenir Book" charset="0"/>
                <a:cs typeface="Avenir Book" charset="0"/>
              </a:rPr>
              <a:t>GAME TREE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16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Studying - Actions and Utilities</a:t>
            </a:r>
            <a:endParaRPr lang="en-US" dirty="0"/>
          </a:p>
        </p:txBody>
      </p:sp>
      <p:graphicFrame>
        <p:nvGraphicFramePr>
          <p:cNvPr id="1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4086889"/>
              </p:ext>
            </p:extLst>
          </p:nvPr>
        </p:nvGraphicFramePr>
        <p:xfrm>
          <a:off x="1448002" y="4209736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/>
                <a:gridCol w="1541621"/>
                <a:gridCol w="1957388"/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062395" y="6040133"/>
            <a:ext cx="1831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UTILITIES</a:t>
            </a:r>
            <a:endParaRPr lang="en-US" sz="3000" dirty="0">
              <a:solidFill>
                <a:schemeClr val="accent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3839930" y="3358785"/>
            <a:ext cx="193718" cy="504063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 flipH="1">
            <a:off x="3810489" y="1336691"/>
            <a:ext cx="315655" cy="504063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029194" y="3183380"/>
            <a:ext cx="19059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780" y="4652109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EASY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8363" y="5051091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HARD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33087" y="2553722"/>
            <a:ext cx="985354" cy="1864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18346" y="2055262"/>
            <a:ext cx="5140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World outcomes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61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Studying - Actions and Utilities</a:t>
            </a:r>
            <a:endParaRPr lang="en-US" dirty="0"/>
          </a:p>
        </p:txBody>
      </p:sp>
      <p:graphicFrame>
        <p:nvGraphicFramePr>
          <p:cNvPr id="1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366694"/>
              </p:ext>
            </p:extLst>
          </p:nvPr>
        </p:nvGraphicFramePr>
        <p:xfrm>
          <a:off x="1448002" y="4209736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/>
                <a:gridCol w="1541621"/>
                <a:gridCol w="1957388"/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062395" y="6040133"/>
            <a:ext cx="1831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UTILITIES</a:t>
            </a:r>
            <a:endParaRPr lang="en-US" sz="3000" dirty="0">
              <a:solidFill>
                <a:schemeClr val="accent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3839930" y="3358785"/>
            <a:ext cx="193718" cy="504063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 flipH="1">
            <a:off x="3810489" y="1336691"/>
            <a:ext cx="315655" cy="504063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029194" y="3183380"/>
            <a:ext cx="19059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780" y="4652109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EASY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8363" y="5051091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HARD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33087" y="2553722"/>
            <a:ext cx="985354" cy="1864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18346" y="2055262"/>
            <a:ext cx="5140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The world acts at the same time as you choose an action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04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Written homework due 4/25</a:t>
            </a:r>
          </a:p>
          <a:p>
            <a:r>
              <a:rPr lang="en-US" dirty="0" smtClean="0"/>
              <a:t>Electronic assignment due next week</a:t>
            </a:r>
          </a:p>
          <a:p>
            <a:r>
              <a:rPr lang="en-US" dirty="0" smtClean="0"/>
              <a:t>Programming assignment due 5/2</a:t>
            </a:r>
          </a:p>
          <a:p>
            <a:endParaRPr lang="en-US" dirty="0"/>
          </a:p>
          <a:p>
            <a:r>
              <a:rPr lang="en-US" dirty="0" smtClean="0"/>
              <a:t>Final exam 5/9 1-4pm (Rashid Auditorium)</a:t>
            </a:r>
          </a:p>
          <a:p>
            <a:endParaRPr lang="en-US" dirty="0"/>
          </a:p>
          <a:p>
            <a:r>
              <a:rPr lang="en-US" dirty="0" smtClean="0"/>
              <a:t>You’re doing great!!!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5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Action/Utility Notation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96286" y="1417638"/>
                <a:ext cx="5056962" cy="1419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Actions k for player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a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𝑘</m:t>
                        </m:r>
                      </m:sub>
                    </m:sSub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∈</m:t>
                    </m:r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𝐴</m:t>
                    </m:r>
                  </m:oMath>
                </a14:m>
                <a:endParaRPr lang="en-US" sz="3000" dirty="0" smtClean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Utility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𝑢</m:t>
                        </m:r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𝑎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𝑘</m:t>
                        </m:r>
                      </m:sub>
                    </m:sSub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,</m:t>
                    </m:r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𝑤𝑜𝑟𝑙𝑑</m:t>
                    </m:r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)</m:t>
                    </m:r>
                  </m:oMath>
                </a14:m>
                <a:endParaRPr lang="en-US" sz="3000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86" y="1417638"/>
                <a:ext cx="5056962" cy="1419619"/>
              </a:xfrm>
              <a:prstGeom prst="rect">
                <a:avLst/>
              </a:prstGeom>
              <a:blipFill rotWithShape="0">
                <a:blip r:embed="rId2"/>
                <a:stretch>
                  <a:fillRect l="-2771" b="-13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/>
          <p:cNvSpPr/>
          <p:nvPr/>
        </p:nvSpPr>
        <p:spPr>
          <a:xfrm rot="5400000" flipH="1">
            <a:off x="3810489" y="1336691"/>
            <a:ext cx="315655" cy="504063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029194" y="3183380"/>
            <a:ext cx="19059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2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6927591"/>
              </p:ext>
            </p:extLst>
          </p:nvPr>
        </p:nvGraphicFramePr>
        <p:xfrm>
          <a:off x="1448002" y="4209736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/>
                <a:gridCol w="1541621"/>
                <a:gridCol w="1957388"/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062395" y="6040133"/>
            <a:ext cx="1831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UTILITIES</a:t>
            </a:r>
            <a:endParaRPr lang="en-US" sz="3000" dirty="0">
              <a:solidFill>
                <a:schemeClr val="accent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5" name="Right Brace 24"/>
          <p:cNvSpPr/>
          <p:nvPr/>
        </p:nvSpPr>
        <p:spPr>
          <a:xfrm rot="5400000">
            <a:off x="3839930" y="3358785"/>
            <a:ext cx="193718" cy="504063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19780" y="4652109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EASY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8363" y="5051091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HARD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9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you can ask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2637" y="1447139"/>
            <a:ext cx="52549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What action should you take?</a:t>
            </a:r>
          </a:p>
        </p:txBody>
      </p:sp>
      <p:sp>
        <p:nvSpPr>
          <p:cNvPr id="20" name="Right Brace 19"/>
          <p:cNvSpPr/>
          <p:nvPr/>
        </p:nvSpPr>
        <p:spPr>
          <a:xfrm rot="5400000" flipH="1">
            <a:off x="3810489" y="1336691"/>
            <a:ext cx="315655" cy="504063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029194" y="3183380"/>
            <a:ext cx="19059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8072623"/>
              </p:ext>
            </p:extLst>
          </p:nvPr>
        </p:nvGraphicFramePr>
        <p:xfrm>
          <a:off x="1448002" y="4209736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/>
                <a:gridCol w="1541621"/>
                <a:gridCol w="1957388"/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3" name="Right Brace 22"/>
          <p:cNvSpPr/>
          <p:nvPr/>
        </p:nvSpPr>
        <p:spPr>
          <a:xfrm rot="5400000">
            <a:off x="3839930" y="3358785"/>
            <a:ext cx="193718" cy="504063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19780" y="4652109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EASY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8363" y="5051091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HARD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62395" y="6040133"/>
            <a:ext cx="1831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UTILITIES</a:t>
            </a:r>
            <a:endParaRPr lang="en-US" sz="3000" dirty="0">
              <a:solidFill>
                <a:schemeClr val="accent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53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you can ask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2637" y="1447139"/>
            <a:ext cx="105668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What action should you take?</a:t>
            </a:r>
          </a:p>
          <a:p>
            <a:pPr>
              <a:lnSpc>
                <a:spcPct val="150000"/>
              </a:lnSpc>
            </a:pP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- Maximize the expected utility based on world probabilities </a:t>
            </a:r>
          </a:p>
        </p:txBody>
      </p:sp>
      <p:sp>
        <p:nvSpPr>
          <p:cNvPr id="20" name="Right Brace 19"/>
          <p:cNvSpPr/>
          <p:nvPr/>
        </p:nvSpPr>
        <p:spPr>
          <a:xfrm rot="5400000" flipH="1">
            <a:off x="3810489" y="1336691"/>
            <a:ext cx="315655" cy="504063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029194" y="3183380"/>
            <a:ext cx="19059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6184675"/>
              </p:ext>
            </p:extLst>
          </p:nvPr>
        </p:nvGraphicFramePr>
        <p:xfrm>
          <a:off x="1448002" y="4209736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/>
                <a:gridCol w="1541621"/>
                <a:gridCol w="1957388"/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3" name="Right Brace 22"/>
          <p:cNvSpPr/>
          <p:nvPr/>
        </p:nvSpPr>
        <p:spPr>
          <a:xfrm rot="5400000">
            <a:off x="3839930" y="3358785"/>
            <a:ext cx="193718" cy="504063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19780" y="4652109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EASY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8363" y="5051091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HARD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62395" y="6040133"/>
            <a:ext cx="1831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UTILITIES</a:t>
            </a:r>
            <a:endParaRPr lang="en-US" sz="3000" dirty="0">
              <a:solidFill>
                <a:schemeClr val="accent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81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can ask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6105" y="1447139"/>
            <a:ext cx="11849206" cy="727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What strategy (</a:t>
            </a: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probability distribution over </a:t>
            </a: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actions) should you use?</a:t>
            </a:r>
          </a:p>
        </p:txBody>
      </p:sp>
      <p:sp>
        <p:nvSpPr>
          <p:cNvPr id="18" name="Right Brace 17"/>
          <p:cNvSpPr/>
          <p:nvPr/>
        </p:nvSpPr>
        <p:spPr>
          <a:xfrm rot="5400000" flipH="1">
            <a:off x="3810489" y="1336691"/>
            <a:ext cx="315655" cy="504063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29194" y="3183380"/>
            <a:ext cx="19059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2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5927967"/>
              </p:ext>
            </p:extLst>
          </p:nvPr>
        </p:nvGraphicFramePr>
        <p:xfrm>
          <a:off x="1448002" y="4209736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/>
                <a:gridCol w="1541621"/>
                <a:gridCol w="1957388"/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1" name="Right Brace 20"/>
          <p:cNvSpPr/>
          <p:nvPr/>
        </p:nvSpPr>
        <p:spPr>
          <a:xfrm rot="5400000">
            <a:off x="3839930" y="3358785"/>
            <a:ext cx="193718" cy="504063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19780" y="4652109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EASY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8363" y="5051091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HARD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62395" y="6040133"/>
            <a:ext cx="1831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UTILITIES</a:t>
            </a:r>
            <a:endParaRPr lang="en-US" sz="3000" dirty="0">
              <a:solidFill>
                <a:schemeClr val="accent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87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19632" y="3401669"/>
            <a:ext cx="540724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Strategy 1: Always cram</a:t>
            </a:r>
          </a:p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Strategy 2: Always do HW</a:t>
            </a:r>
          </a:p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Strategy 3: Always play games</a:t>
            </a:r>
          </a:p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Strategy 4: ½ cram, ½ do HW</a:t>
            </a:r>
          </a:p>
          <a:p>
            <a:r>
              <a:rPr lang="mr-IN" sz="3000" dirty="0" smtClean="0">
                <a:latin typeface="Avenir Book" charset="0"/>
                <a:ea typeface="Avenir Book" charset="0"/>
                <a:cs typeface="Avenir Book" charset="0"/>
              </a:rPr>
              <a:t>…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00719" y="1417638"/>
                <a:ext cx="11124520" cy="727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Strategy for player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=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𝑘</m:t>
                        </m:r>
                      </m:sub>
                    </m:sSub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∈</m:t>
                    </m:r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𝑆</m:t>
                    </m:r>
                  </m:oMath>
                </a14:m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: probability distribution over actions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19" y="1417638"/>
                <a:ext cx="11124520" cy="727122"/>
              </a:xfrm>
              <a:prstGeom prst="rect">
                <a:avLst/>
              </a:prstGeom>
              <a:blipFill rotWithShape="0">
                <a:blip r:embed="rId2"/>
                <a:stretch>
                  <a:fillRect l="-1315" r="-986" b="-26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e 18"/>
          <p:cNvSpPr/>
          <p:nvPr/>
        </p:nvSpPr>
        <p:spPr>
          <a:xfrm rot="5400000" flipH="1">
            <a:off x="3810489" y="1336691"/>
            <a:ext cx="315655" cy="504063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029194" y="3183380"/>
            <a:ext cx="19059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2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3239241"/>
              </p:ext>
            </p:extLst>
          </p:nvPr>
        </p:nvGraphicFramePr>
        <p:xfrm>
          <a:off x="1448002" y="4209736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/>
                <a:gridCol w="1541621"/>
                <a:gridCol w="1957388"/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2" name="Right Brace 21"/>
          <p:cNvSpPr/>
          <p:nvPr/>
        </p:nvSpPr>
        <p:spPr>
          <a:xfrm rot="5400000">
            <a:off x="3839930" y="3358785"/>
            <a:ext cx="193718" cy="504063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19780" y="4652109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EASY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8363" y="5051091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HARD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62395" y="6040133"/>
            <a:ext cx="1831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UTILITIES</a:t>
            </a:r>
            <a:endParaRPr lang="en-US" sz="3000" dirty="0">
              <a:solidFill>
                <a:schemeClr val="accent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34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vs Mixed Strategies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19632" y="3401669"/>
            <a:ext cx="540724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Strategy 1: Always cram</a:t>
            </a:r>
          </a:p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Strategy 2: Always do HW</a:t>
            </a:r>
          </a:p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Strategy 3: Always play games</a:t>
            </a:r>
          </a:p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Strategy 4: ½ cram, ½ do HW</a:t>
            </a:r>
          </a:p>
          <a:p>
            <a:r>
              <a:rPr lang="mr-IN" sz="3000" dirty="0" smtClean="0">
                <a:latin typeface="Avenir Book" charset="0"/>
                <a:ea typeface="Avenir Book" charset="0"/>
                <a:cs typeface="Avenir Book" charset="0"/>
              </a:rPr>
              <a:t>…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936776" y="2647666"/>
            <a:ext cx="582856" cy="941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936776" y="2647666"/>
            <a:ext cx="582856" cy="1361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6" idx="1"/>
          </p:cNvCxnSpPr>
          <p:nvPr/>
        </p:nvCxnSpPr>
        <p:spPr>
          <a:xfrm>
            <a:off x="5936776" y="2647666"/>
            <a:ext cx="582856" cy="1954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52529" y="2269662"/>
            <a:ext cx="760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Pure Strategy: deterministic (p=1) selection of actions 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758218" y="5059610"/>
            <a:ext cx="807768" cy="937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052529" y="5929663"/>
            <a:ext cx="5388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Mixed Strategy: randomized selection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00719" y="1417638"/>
                <a:ext cx="11124520" cy="727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Strategy for player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=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𝑘</m:t>
                        </m:r>
                      </m:sub>
                    </m:sSub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∈</m:t>
                    </m:r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𝑆</m:t>
                    </m:r>
                  </m:oMath>
                </a14:m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: probability distribution over actions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19" y="1417638"/>
                <a:ext cx="11124520" cy="727122"/>
              </a:xfrm>
              <a:prstGeom prst="rect">
                <a:avLst/>
              </a:prstGeom>
              <a:blipFill rotWithShape="0">
                <a:blip r:embed="rId2"/>
                <a:stretch>
                  <a:fillRect l="-1315" r="-986" b="-26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6500419"/>
              </p:ext>
            </p:extLst>
          </p:nvPr>
        </p:nvGraphicFramePr>
        <p:xfrm>
          <a:off x="896146" y="3911465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/>
                <a:gridCol w="1541621"/>
                <a:gridCol w="1957388"/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54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00719" y="1417638"/>
                <a:ext cx="11437234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Strategy for player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charset="0"/>
                        <a:ea typeface="Avenir Book" charset="0"/>
                        <a:cs typeface="Avenir Book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𝑘</m:t>
                        </m:r>
                      </m:sub>
                    </m:sSub>
                    <m:r>
                      <a:rPr lang="en-US" sz="3000" i="1">
                        <a:latin typeface="Cambria Math" charset="0"/>
                        <a:ea typeface="Avenir Book" charset="0"/>
                        <a:cs typeface="Avenir Book" charset="0"/>
                      </a:rPr>
                      <m:t>∈</m:t>
                    </m:r>
                    <m:r>
                      <a:rPr lang="en-US" sz="3000" i="1">
                        <a:latin typeface="Cambria Math" charset="0"/>
                        <a:ea typeface="Avenir Book" charset="0"/>
                        <a:cs typeface="Avenir Book" charset="0"/>
                      </a:rPr>
                      <m:t>𝑆</m:t>
                    </m:r>
                  </m:oMath>
                </a14:m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: probability distribution over </a:t>
                </a:r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actions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Goal: Pick a strategy that maximizes utility given exam probability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19" y="1417638"/>
                <a:ext cx="11437234" cy="1477328"/>
              </a:xfrm>
              <a:prstGeom prst="rect">
                <a:avLst/>
              </a:prstGeom>
              <a:blipFill rotWithShape="0">
                <a:blip r:embed="rId2"/>
                <a:stretch>
                  <a:fillRect l="-1279" r="-267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519632" y="3401669"/>
            <a:ext cx="540724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Strategy 1: Always cram</a:t>
            </a:r>
          </a:p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Strategy 2: Always do HW</a:t>
            </a:r>
          </a:p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Strategy 3: Always play games</a:t>
            </a:r>
          </a:p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Strategy 4: ½ cram, ½ do HW</a:t>
            </a:r>
          </a:p>
          <a:p>
            <a:r>
              <a:rPr lang="mr-IN" sz="3000" dirty="0" smtClean="0">
                <a:latin typeface="Avenir Book" charset="0"/>
                <a:ea typeface="Avenir Book" charset="0"/>
                <a:cs typeface="Avenir Book" charset="0"/>
              </a:rPr>
              <a:t>…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3830811"/>
              </p:ext>
            </p:extLst>
          </p:nvPr>
        </p:nvGraphicFramePr>
        <p:xfrm>
          <a:off x="896146" y="3911465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/>
                <a:gridCol w="1541621"/>
                <a:gridCol w="1957388"/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05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Utilities of Pure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902" y="1600201"/>
            <a:ext cx="11140966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is the utility of pure strategy: cram?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3507956"/>
              </p:ext>
            </p:extLst>
          </p:nvPr>
        </p:nvGraphicFramePr>
        <p:xfrm>
          <a:off x="896146" y="4589387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/>
                <a:gridCol w="1541621"/>
                <a:gridCol w="1957388"/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938193" y="5031760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P(EASY) = .2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36776" y="5430742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P(HARD) = .8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9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Utilities of Pure Strategies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9903" y="1600201"/>
                <a:ext cx="11782097" cy="4525963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What is the utility of pure strategy: study?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lv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𝑐𝑟𝑎𝑚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𝑐𝑟𝑎𝑚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𝑒𝑎𝑠𝑦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∗</m:t>
                      </m:r>
                      <m:r>
                        <a:rPr lang="en-US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𝑒𝑎𝑠𝑦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𝑐𝑟𝑎𝑚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h𝑎𝑟𝑑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∗</m:t>
                      </m:r>
                      <m:r>
                        <a:rPr lang="en-US" i="1">
                          <a:latin typeface="Cambria Math" charset="0"/>
                        </a:rPr>
                        <m:t>𝑝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</a:rPr>
                        <m:t>h𝑎𝑟𝑑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600201"/>
                <a:ext cx="11782097" cy="4525963"/>
              </a:xfrm>
              <a:blipFill rotWithShape="0">
                <a:blip r:embed="rId2"/>
                <a:stretch>
                  <a:fillRect l="-1293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324020"/>
              </p:ext>
            </p:extLst>
          </p:nvPr>
        </p:nvGraphicFramePr>
        <p:xfrm>
          <a:off x="896146" y="4589387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/>
                <a:gridCol w="1541621"/>
                <a:gridCol w="1957388"/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38193" y="5031760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P(EASY) = .2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36776" y="5430742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P(HARD) = .8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8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Utilities of Pure Strategies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9903" y="1600201"/>
                <a:ext cx="11782097" cy="4525963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General formula:</a:t>
                </a:r>
                <a:endParaRPr lang="en-US" i="1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𝑎𝑐𝑡𝑖𝑜𝑛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𝑤𝑜𝑟𝑙𝑑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𝑤𝑜𝑟𝑙𝑑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𝑎𝑐𝑡𝑖𝑜𝑛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𝑤𝑜𝑟𝑙𝑑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600201"/>
                <a:ext cx="11782097" cy="4525963"/>
              </a:xfrm>
              <a:blipFill rotWithShape="0">
                <a:blip r:embed="rId2"/>
                <a:stretch>
                  <a:fillRect l="-1293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4646711"/>
              </p:ext>
            </p:extLst>
          </p:nvPr>
        </p:nvGraphicFramePr>
        <p:xfrm>
          <a:off x="896146" y="4589387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/>
                <a:gridCol w="1541621"/>
                <a:gridCol w="1957388"/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38193" y="5031760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P(EASY) = .2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36776" y="5430742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P(HARD) = .8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7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Autonomous Agents 15-482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Agent Architectures</a:t>
            </a:r>
          </a:p>
          <a:p>
            <a:r>
              <a:rPr lang="en-US" dirty="0" smtClean="0"/>
              <a:t>Task scheduling</a:t>
            </a:r>
          </a:p>
          <a:p>
            <a:r>
              <a:rPr lang="en-US" dirty="0" smtClean="0"/>
              <a:t>Reasoning under uncertainty</a:t>
            </a:r>
          </a:p>
          <a:p>
            <a:r>
              <a:rPr lang="en-US" dirty="0" smtClean="0"/>
              <a:t>Error monitoring</a:t>
            </a:r>
          </a:p>
          <a:p>
            <a:r>
              <a:rPr lang="en-US" dirty="0" smtClean="0"/>
              <a:t>Explanation</a:t>
            </a:r>
          </a:p>
          <a:p>
            <a:endParaRPr lang="en-US" dirty="0"/>
          </a:p>
          <a:p>
            <a:r>
              <a:rPr lang="en-US" dirty="0" err="1" smtClean="0"/>
              <a:t>Robotanist</a:t>
            </a:r>
            <a:r>
              <a:rPr lang="en-US" dirty="0" smtClean="0"/>
              <a:t> Project </a:t>
            </a:r>
            <a:r>
              <a:rPr lang="mr-IN" dirty="0" smtClean="0"/>
              <a:t>–</a:t>
            </a:r>
            <a:r>
              <a:rPr lang="en-US" dirty="0" smtClean="0"/>
              <a:t> automated greenhouses</a:t>
            </a:r>
          </a:p>
        </p:txBody>
      </p:sp>
    </p:spTree>
    <p:extLst>
      <p:ext uri="{BB962C8B-B14F-4D97-AF65-F5344CB8AC3E}">
        <p14:creationId xmlns:p14="http://schemas.microsoft.com/office/powerpoint/2010/main" val="39494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Utilities of Pure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is the utility of pure strategy: do </a:t>
            </a:r>
            <a:r>
              <a:rPr lang="en-US" dirty="0" err="1" smtClean="0"/>
              <a:t>hw</a:t>
            </a:r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1099287"/>
              </p:ext>
            </p:extLst>
          </p:nvPr>
        </p:nvGraphicFramePr>
        <p:xfrm>
          <a:off x="896146" y="4589387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/>
                <a:gridCol w="1541621"/>
                <a:gridCol w="1957388"/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38193" y="5031760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P(EASY) = .2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36776" y="5430742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P(HARD) = .8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32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Utilities of Pure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is the utility of pure strategy: play game?</a:t>
            </a: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8616719"/>
              </p:ext>
            </p:extLst>
          </p:nvPr>
        </p:nvGraphicFramePr>
        <p:xfrm>
          <a:off x="896146" y="4589387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/>
                <a:gridCol w="1541621"/>
                <a:gridCol w="1957388"/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38193" y="5031760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P(EASY) = .2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36776" y="5430742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P(HARD) = .8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3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Utilities of Mixed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is the utility of mixed strategy: ½ cram, ½ do </a:t>
            </a:r>
            <a:r>
              <a:rPr lang="en-US" dirty="0" err="1" smtClean="0"/>
              <a:t>hw</a:t>
            </a:r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0963220"/>
              </p:ext>
            </p:extLst>
          </p:nvPr>
        </p:nvGraphicFramePr>
        <p:xfrm>
          <a:off x="896146" y="4589387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/>
                <a:gridCol w="1541621"/>
                <a:gridCol w="1957388"/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38193" y="5031760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P(EASY) = .2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36776" y="5430742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P(HARD) = .8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75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Utilities of Mixed Strategies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What is the utility of mixed strategy: ½ cram, ½ do </a:t>
                </a:r>
                <a:r>
                  <a:rPr lang="en-US" dirty="0" err="1" smtClean="0"/>
                  <a:t>hw</a:t>
                </a:r>
                <a:r>
                  <a:rPr lang="en-US" dirty="0" smtClean="0"/>
                  <a:t>?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lv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𝑤𝑜𝑟𝑙𝑑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𝑤𝑜𝑟𝑙𝑑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𝑤𝑜𝑟𝑙𝑑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89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122328"/>
              </p:ext>
            </p:extLst>
          </p:nvPr>
        </p:nvGraphicFramePr>
        <p:xfrm>
          <a:off x="896146" y="4589387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/>
                <a:gridCol w="1541621"/>
                <a:gridCol w="1957388"/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38193" y="5031760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P(EASY) = .2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36776" y="5430742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P(HARD) = .8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79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Utilities of Mixed Strategies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What is the utility of mixed strategy: ½ cram, ½ do </a:t>
                </a:r>
                <a:r>
                  <a:rPr lang="en-US" dirty="0" err="1" smtClean="0"/>
                  <a:t>hw</a:t>
                </a:r>
                <a:r>
                  <a:rPr lang="en-US" dirty="0" smtClean="0"/>
                  <a:t>?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𝑤𝑜𝑟𝑙𝑑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𝑤𝑜𝑟𝑙𝑑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𝑤𝑜𝑟𝑙𝑑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89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2889516"/>
              </p:ext>
            </p:extLst>
          </p:nvPr>
        </p:nvGraphicFramePr>
        <p:xfrm>
          <a:off x="896146" y="4589387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/>
                <a:gridCol w="1541621"/>
                <a:gridCol w="1957388"/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38193" y="5031760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P(EASY) = .2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36776" y="5430742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P(HARD) = .8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78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Utilities of Mixed Strategies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1582400" cy="4525963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What is the utility of mixed strategy: ½ cram, ½ do </a:t>
                </a:r>
                <a:r>
                  <a:rPr lang="en-US" dirty="0" err="1" smtClean="0"/>
                  <a:t>hw</a:t>
                </a:r>
                <a:r>
                  <a:rPr lang="en-US" dirty="0" smtClean="0"/>
                  <a:t>?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𝑐𝑟𝑎𝑚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𝑤𝑜𝑟𝑙𝑑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𝑤𝑜𝑟𝑙𝑑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𝑐𝑟𝑎𝑚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𝑤𝑜𝑟𝑙𝑑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h𝑤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𝑤𝑜𝑟𝑙𝑑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𝑤𝑜𝑟𝑙𝑑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h𝑤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𝑤𝑜𝑟𝑙𝑑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1582400" cy="4525963"/>
              </a:xfrm>
              <a:blipFill rotWithShape="0">
                <a:blip r:embed="rId2"/>
                <a:stretch>
                  <a:fillRect l="-1316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4792090"/>
              </p:ext>
            </p:extLst>
          </p:nvPr>
        </p:nvGraphicFramePr>
        <p:xfrm>
          <a:off x="896146" y="4589387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/>
                <a:gridCol w="1541621"/>
                <a:gridCol w="1957388"/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38193" y="5031760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P(EASY) = .2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36776" y="5430742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P(HARD) = .8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03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Grocery Shopping Transportation Decision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26540"/>
              </p:ext>
            </p:extLst>
          </p:nvPr>
        </p:nvGraphicFramePr>
        <p:xfrm>
          <a:off x="1965434" y="2202468"/>
          <a:ext cx="635747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698"/>
                <a:gridCol w="1719618"/>
                <a:gridCol w="1678675"/>
                <a:gridCol w="1337479"/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BIKE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WALK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BUS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DRIVE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-2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-4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0719" y="1417638"/>
            <a:ext cx="112775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Suppose you want to decide how to get groceries from the store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9769" y="2644841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SUN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8352" y="3043823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RAIN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37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Polls 1 and 2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65434" y="2202468"/>
          <a:ext cx="635747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698"/>
                <a:gridCol w="1719618"/>
                <a:gridCol w="1678675"/>
                <a:gridCol w="1337479"/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BIKE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WALK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BUS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DRIVE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-2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-4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0719" y="1417638"/>
            <a:ext cx="112775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Suppose you want to decide how to get groceries from the store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0719" y="3528180"/>
            <a:ext cx="778931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How many pure strategies to do you have?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A) 1		B) 2		C) 3		D) 4		E) Infinite</a:t>
            </a:r>
          </a:p>
          <a:p>
            <a:pPr>
              <a:lnSpc>
                <a:spcPct val="150000"/>
              </a:lnSpc>
            </a:pP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How many mixed strategies do you have?</a:t>
            </a:r>
          </a:p>
          <a:p>
            <a:pPr>
              <a:lnSpc>
                <a:spcPct val="150000"/>
              </a:lnSpc>
            </a:pP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	A</a:t>
            </a: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) </a:t>
            </a: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4</a:t>
            </a: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	B</a:t>
            </a: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) </a:t>
            </a: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8</a:t>
            </a: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	C</a:t>
            </a: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) </a:t>
            </a: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16 </a:t>
            </a: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	D) </a:t>
            </a: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64 </a:t>
            </a: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	E) </a:t>
            </a: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Infinite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9769" y="2644841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SUN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8352" y="3043823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RAIN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55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 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0719" y="1417638"/>
            <a:ext cx="112775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Suppose you want to decide how to get groceries from the store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0719" y="3528180"/>
            <a:ext cx="103140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What is your best pure strategy?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A) bike		B) walk		C) bus		D) drive		E) it depends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4973473"/>
              </p:ext>
            </p:extLst>
          </p:nvPr>
        </p:nvGraphicFramePr>
        <p:xfrm>
          <a:off x="1965434" y="2202468"/>
          <a:ext cx="635747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698"/>
                <a:gridCol w="1719618"/>
                <a:gridCol w="1678675"/>
                <a:gridCol w="1337479"/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BIKE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WALK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BUS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DRIVE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-2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-4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69769" y="2644841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SUN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8352" y="3043823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RAIN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90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 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0719" y="1417638"/>
            <a:ext cx="112775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Suppose you want to decide how to get groceries from the store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0719" y="3528180"/>
            <a:ext cx="103140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What is your best pure strategy?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A) bike		B) walk		C) bus		D) drive		E) it depends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1965434" y="2202468"/>
          <a:ext cx="635747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698"/>
                <a:gridCol w="1719618"/>
                <a:gridCol w="1678675"/>
                <a:gridCol w="1337479"/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BIKE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WALK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BUS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DRIVE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-2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-4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69769" y="2644841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SUN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8352" y="3043823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RAIN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68278" y="2644841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P=.5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66861" y="3043823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P=.5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95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Nils Nilsson (1933-2019)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Stanford Research Institute and Stanford University</a:t>
            </a:r>
          </a:p>
          <a:p>
            <a:r>
              <a:rPr lang="en-US" dirty="0" smtClean="0"/>
              <a:t>Inventor of A*</a:t>
            </a:r>
          </a:p>
          <a:p>
            <a:r>
              <a:rPr lang="en-US" dirty="0" smtClean="0"/>
              <a:t>Inventor of automated temporal planning</a:t>
            </a:r>
          </a:p>
          <a:p>
            <a:r>
              <a:rPr lang="en-US" dirty="0" smtClean="0"/>
              <a:t>Inventor of STRIPS classical planning framework</a:t>
            </a:r>
          </a:p>
          <a:p>
            <a:endParaRPr lang="en-US" dirty="0" smtClean="0"/>
          </a:p>
          <a:p>
            <a:r>
              <a:rPr lang="en-US" dirty="0" smtClean="0"/>
              <a:t>Research interests in search, planning, knowledge representation, robotics, and more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9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 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0719" y="1417638"/>
            <a:ext cx="112775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Suppose you want to decide how to get groceries from the store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0719" y="3528180"/>
            <a:ext cx="107676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What is the utility of a ¼ walk, ¼ bike, and ½ drive strategy?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A) -1/8		B) -1/4		C) -1/2		D) 1/8	E) 1/2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1965434" y="2202468"/>
          <a:ext cx="635747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698"/>
                <a:gridCol w="1719618"/>
                <a:gridCol w="1678675"/>
                <a:gridCol w="1337479"/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BIKE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WALK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BUS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DRIVE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-2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-4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69769" y="2644841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SUN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8352" y="3043823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RAIN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68278" y="2644841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P=.5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66861" y="3043823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P=.5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3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4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Game: Rock, Paper, Scissors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53" y="3105150"/>
            <a:ext cx="5625390" cy="3752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3457" y="1640505"/>
            <a:ext cx="10708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Each player simultaneously picks rock, paper, or scissors</a:t>
            </a:r>
          </a:p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Rock beats scissors, scissors beats paper, paper beats rock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7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Game: Rock, Paper, Scissors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53" y="3105150"/>
            <a:ext cx="5625390" cy="3752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227929" y="3630814"/>
                <a:ext cx="5713863" cy="2899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 smtClean="0">
                    <a:solidFill>
                      <a:schemeClr val="accent2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P1’s Actions </a:t>
                </a:r>
                <a:endParaRPr lang="en-US" sz="3000" b="0" i="1" dirty="0" smtClean="0">
                  <a:solidFill>
                    <a:schemeClr val="accent2"/>
                  </a:solidFill>
                  <a:latin typeface="Cambria Math" charset="0"/>
                  <a:ea typeface="Avenir Book" charset="0"/>
                  <a:cs typeface="Avenir Book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={</m:t>
                      </m:r>
                      <m:r>
                        <a:rPr lang="en-US" sz="3000" b="0" i="1" smtClean="0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𝑟𝑜𝑐𝑘</m:t>
                      </m:r>
                      <m:r>
                        <a:rPr lang="en-US" sz="3000" b="0" i="1" smtClean="0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, </m:t>
                      </m:r>
                      <m:r>
                        <a:rPr lang="en-US" sz="3000" b="0" i="1" smtClean="0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𝑝𝑎𝑝𝑒𝑟</m:t>
                      </m:r>
                      <m:r>
                        <a:rPr lang="en-US" sz="3000" b="0" i="1" smtClean="0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, </m:t>
                      </m:r>
                      <m:r>
                        <a:rPr lang="en-US" sz="3000" b="0" i="1" smtClean="0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𝑠𝑐𝑖𝑠𝑠𝑜𝑟𝑠</m:t>
                      </m:r>
                      <m:r>
                        <a:rPr lang="en-US" sz="3000" b="0" i="1" smtClean="0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}</m:t>
                      </m:r>
                    </m:oMath>
                  </m:oMathPara>
                </a14:m>
                <a:endParaRPr lang="en-US" sz="3000" dirty="0" smtClean="0">
                  <a:solidFill>
                    <a:schemeClr val="accent2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endParaRPr lang="en-US" sz="3000" dirty="0" smtClean="0">
                  <a:solidFill>
                    <a:schemeClr val="accent2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000" dirty="0" smtClean="0">
                    <a:solidFill>
                      <a:schemeClr val="accent2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P2’s Actions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solidFill>
                                <a:schemeClr val="accent2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accent2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2</m:t>
                          </m:r>
                        </m:sub>
                      </m:sSub>
                      <m:r>
                        <a:rPr lang="en-US" sz="3000" i="1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={</m:t>
                      </m:r>
                      <m:r>
                        <a:rPr lang="en-US" sz="3000" i="1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𝑟𝑜𝑐𝑘</m:t>
                      </m:r>
                      <m:r>
                        <a:rPr lang="en-US" sz="3000" i="1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, </m:t>
                      </m:r>
                      <m:r>
                        <a:rPr lang="en-US" sz="3000" i="1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𝑝𝑎𝑝𝑒𝑟</m:t>
                      </m:r>
                      <m:r>
                        <a:rPr lang="en-US" sz="3000" i="1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, </m:t>
                      </m:r>
                      <m:r>
                        <a:rPr lang="en-US" sz="3000" i="1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𝑠𝑐𝑖𝑠𝑠𝑜𝑟𝑠</m:t>
                      </m:r>
                      <m:r>
                        <a:rPr lang="en-US" sz="3000" i="1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}</m:t>
                      </m:r>
                    </m:oMath>
                  </m:oMathPara>
                </a14:m>
                <a:endParaRPr lang="en-US" sz="3000" dirty="0">
                  <a:solidFill>
                    <a:schemeClr val="accent2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endParaRPr lang="en-US" sz="3000" dirty="0">
                  <a:solidFill>
                    <a:schemeClr val="accent2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929" y="3630814"/>
                <a:ext cx="5713863" cy="2899640"/>
              </a:xfrm>
              <a:prstGeom prst="rect">
                <a:avLst/>
              </a:prstGeom>
              <a:blipFill rotWithShape="0">
                <a:blip r:embed="rId3"/>
                <a:stretch>
                  <a:fillRect l="-2561" t="-2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73457" y="1640505"/>
            <a:ext cx="10708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Each player simultaneously picks rock, paper, or scissors</a:t>
            </a:r>
          </a:p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Rock beats scissors, scissors beats paper, paper beats rock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7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Utilities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53" y="3105150"/>
            <a:ext cx="5625390" cy="3752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3457" y="1640505"/>
            <a:ext cx="10708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When both players choose their actions, they receive a utility based on both of their choices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318913" y="3544574"/>
          <a:ext cx="5728699" cy="2479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435"/>
                <a:gridCol w="1399616"/>
                <a:gridCol w="1191240"/>
                <a:gridCol w="1139168"/>
                <a:gridCol w="1269240"/>
              </a:tblGrid>
              <a:tr h="422779">
                <a:tc rowSpan="2" gridSpan="2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277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50358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59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239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671985" y="6237030"/>
            <a:ext cx="30594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latin typeface="Avenir Book" charset="0"/>
                <a:ea typeface="Avenir Book" charset="0"/>
                <a:cs typeface="Avenir Book" charset="0"/>
              </a:rPr>
              <a:t>JOINT UTILITIES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ight Brace 13"/>
          <p:cNvSpPr/>
          <p:nvPr/>
        </p:nvSpPr>
        <p:spPr>
          <a:xfrm rot="5400000">
            <a:off x="10017256" y="4339794"/>
            <a:ext cx="368888" cy="353476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5400000" flipH="1">
            <a:off x="10033696" y="1544942"/>
            <a:ext cx="390600" cy="3534768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889516" y="2563028"/>
            <a:ext cx="26243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P2’s ACTIONS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84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Utilities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53" y="3105150"/>
            <a:ext cx="5625390" cy="3752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3457" y="1640505"/>
            <a:ext cx="10708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When both players choose their actions, they receive a utility based on both of their choices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318913" y="3544574"/>
          <a:ext cx="5728699" cy="2479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435"/>
                <a:gridCol w="1399616"/>
                <a:gridCol w="1191240"/>
                <a:gridCol w="1139168"/>
                <a:gridCol w="1269240"/>
              </a:tblGrid>
              <a:tr h="422779">
                <a:tc rowSpan="2" gridSpan="2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277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50358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59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239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671985" y="6237030"/>
            <a:ext cx="30594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latin typeface="Avenir Book" charset="0"/>
                <a:ea typeface="Avenir Book" charset="0"/>
                <a:cs typeface="Avenir Book" charset="0"/>
              </a:rPr>
              <a:t>JOINT UTILITIES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ight Brace 13"/>
          <p:cNvSpPr/>
          <p:nvPr/>
        </p:nvSpPr>
        <p:spPr>
          <a:xfrm rot="5400000">
            <a:off x="10017256" y="4339794"/>
            <a:ext cx="368888" cy="353476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5400000" flipH="1">
            <a:off x="10033696" y="1544942"/>
            <a:ext cx="390600" cy="3534768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889516" y="2563028"/>
            <a:ext cx="26243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P2’s ACTIONS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 5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53" y="3105150"/>
            <a:ext cx="5625390" cy="3752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3457" y="1640505"/>
            <a:ext cx="10708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What is P1’s utility of P1 picking rock and P2 picking scissors?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318913" y="3544574"/>
          <a:ext cx="5728699" cy="2479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435"/>
                <a:gridCol w="1399616"/>
                <a:gridCol w="1191240"/>
                <a:gridCol w="1139168"/>
                <a:gridCol w="1269240"/>
              </a:tblGrid>
              <a:tr h="422779">
                <a:tc rowSpan="2" gridSpan="2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277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50358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59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239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671985" y="6237030"/>
            <a:ext cx="30594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latin typeface="Avenir Book" charset="0"/>
                <a:ea typeface="Avenir Book" charset="0"/>
                <a:cs typeface="Avenir Book" charset="0"/>
              </a:rPr>
              <a:t>JOINT UTILITIES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ight Brace 13"/>
          <p:cNvSpPr/>
          <p:nvPr/>
        </p:nvSpPr>
        <p:spPr>
          <a:xfrm rot="5400000">
            <a:off x="10017256" y="4339794"/>
            <a:ext cx="368888" cy="353476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5400000" flipH="1">
            <a:off x="10033696" y="1544942"/>
            <a:ext cx="390600" cy="3534768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889516" y="2563028"/>
            <a:ext cx="26243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P2’s ACTIONS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35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Form Notation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05187" y="1527906"/>
                <a:ext cx="11090944" cy="2420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Players 1</a:t>
                </a:r>
                <a:r>
                  <a:rPr lang="mr-IN" sz="3000" dirty="0" smtClean="0">
                    <a:latin typeface="Avenir Book" charset="0"/>
                    <a:ea typeface="Avenir Book" charset="0"/>
                    <a:cs typeface="Avenir Book" charset="0"/>
                  </a:rPr>
                  <a:t>…</a:t>
                </a:r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M</a:t>
                </a:r>
                <a:endParaRPr lang="en-US" sz="3000" dirty="0" smtClean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Pure Strategies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𝑖</m:t>
                        </m:r>
                      </m:sub>
                    </m:sSub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={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,1</m:t>
                        </m:r>
                      </m:sub>
                    </m:sSub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,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,2</m:t>
                        </m:r>
                      </m:sub>
                    </m:sSub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, …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,</m:t>
                        </m:r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𝑛</m:t>
                        </m:r>
                      </m:sub>
                    </m:sSub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}</m:t>
                    </m:r>
                  </m:oMath>
                </a14:m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 for player </a:t>
                </a:r>
                <a:r>
                  <a:rPr lang="en-US" sz="3000" dirty="0" err="1" smtClean="0">
                    <a:latin typeface="Avenir Book" charset="0"/>
                    <a:ea typeface="Avenir Book" charset="0"/>
                    <a:cs typeface="Avenir Book" charset="0"/>
                  </a:rPr>
                  <a:t>i</a:t>
                </a:r>
                <a:endParaRPr lang="en-US" sz="3000" dirty="0" smtClean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Utility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𝑢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𝑖</m:t>
                        </m:r>
                      </m:sub>
                    </m:sSub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(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1</m:t>
                        </m:r>
                      </m:sub>
                    </m:sSub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,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2</m:t>
                        </m:r>
                      </m:sub>
                    </m:sSub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,…,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𝑚</m:t>
                        </m:r>
                      </m:sub>
                    </m:sSub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)</m:t>
                    </m:r>
                  </m:oMath>
                </a14:m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 that maps a strategy per player to a reward </a:t>
                </a:r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for player </a:t>
                </a:r>
                <a:r>
                  <a:rPr lang="en-US" sz="3000" dirty="0" err="1">
                    <a:latin typeface="Avenir Book" charset="0"/>
                    <a:ea typeface="Avenir Book" charset="0"/>
                    <a:cs typeface="Avenir Book" charset="0"/>
                  </a:rPr>
                  <a:t>i</a:t>
                </a:r>
                <a:endParaRPr lang="en-US" sz="3000" dirty="0" smtClean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endParaRPr lang="en-US" sz="3000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87" y="1527906"/>
                <a:ext cx="11090944" cy="2420919"/>
              </a:xfrm>
              <a:prstGeom prst="rect">
                <a:avLst/>
              </a:prstGeom>
              <a:blipFill rotWithShape="0">
                <a:blip r:embed="rId2"/>
                <a:stretch>
                  <a:fillRect l="-1264" t="-3275" r="-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318913" y="3544574"/>
          <a:ext cx="5728699" cy="2479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435"/>
                <a:gridCol w="1399616"/>
                <a:gridCol w="1191240"/>
                <a:gridCol w="1139168"/>
                <a:gridCol w="1269240"/>
              </a:tblGrid>
              <a:tr h="422779">
                <a:tc rowSpan="2" gridSpan="2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277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50358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59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239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76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Form Notation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05187" y="1527906"/>
                <a:ext cx="11090944" cy="2420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Players 1</a:t>
                </a:r>
                <a:r>
                  <a:rPr lang="mr-IN" sz="3000" dirty="0">
                    <a:latin typeface="Avenir Book" charset="0"/>
                    <a:ea typeface="Avenir Book" charset="0"/>
                    <a:cs typeface="Avenir Book" charset="0"/>
                  </a:rPr>
                  <a:t>…</a:t>
                </a:r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M</a:t>
                </a:r>
              </a:p>
              <a:p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Pure </a:t>
                </a:r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Strategies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𝑆</m:t>
                        </m:r>
                      </m:e>
                      <m:sub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𝑖</m:t>
                        </m:r>
                      </m:sub>
                    </m:sSub>
                    <m:r>
                      <a:rPr lang="en-US" sz="3000" i="1">
                        <a:latin typeface="Cambria Math" charset="0"/>
                        <a:ea typeface="Avenir Book" charset="0"/>
                        <a:cs typeface="Avenir Book" charset="0"/>
                      </a:rPr>
                      <m:t>={</m:t>
                    </m:r>
                    <m:sSub>
                      <m:sSubPr>
                        <m:ctrlP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𝑖</m:t>
                        </m:r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,1</m:t>
                        </m:r>
                      </m:sub>
                    </m:sSub>
                    <m:r>
                      <a:rPr lang="en-US" sz="3000" i="1">
                        <a:latin typeface="Cambria Math" charset="0"/>
                        <a:ea typeface="Avenir Book" charset="0"/>
                        <a:cs typeface="Avenir Book" charset="0"/>
                      </a:rPr>
                      <m:t>,</m:t>
                    </m:r>
                    <m:sSub>
                      <m:sSubPr>
                        <m:ctrlP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𝑖</m:t>
                        </m:r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,2</m:t>
                        </m:r>
                      </m:sub>
                    </m:sSub>
                    <m:r>
                      <a:rPr lang="en-US" sz="3000" i="1">
                        <a:latin typeface="Cambria Math" charset="0"/>
                        <a:ea typeface="Avenir Book" charset="0"/>
                        <a:cs typeface="Avenir Book" charset="0"/>
                      </a:rPr>
                      <m:t>, …</m:t>
                    </m:r>
                    <m:sSub>
                      <m:sSubPr>
                        <m:ctrlP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𝑖</m:t>
                        </m:r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,</m:t>
                        </m:r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𝑛</m:t>
                        </m:r>
                      </m:sub>
                    </m:sSub>
                    <m:r>
                      <a:rPr lang="en-US" sz="3000" i="1">
                        <a:latin typeface="Cambria Math" charset="0"/>
                        <a:ea typeface="Avenir Book" charset="0"/>
                        <a:cs typeface="Avenir Book" charset="0"/>
                      </a:rPr>
                      <m:t>}</m:t>
                    </m:r>
                  </m:oMath>
                </a14:m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 for player </a:t>
                </a:r>
                <a:r>
                  <a:rPr lang="en-US" sz="3000" dirty="0" err="1">
                    <a:latin typeface="Avenir Book" charset="0"/>
                    <a:ea typeface="Avenir Book" charset="0"/>
                    <a:cs typeface="Avenir Book" charset="0"/>
                  </a:rPr>
                  <a:t>i</a:t>
                </a:r>
                <a:endParaRPr lang="en-US" sz="3000" dirty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Utility </a:t>
                </a:r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𝑢</m:t>
                        </m:r>
                      </m:e>
                      <m:sub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𝑖</m:t>
                        </m:r>
                      </m:sub>
                    </m:sSub>
                    <m:r>
                      <a:rPr lang="en-US" sz="3000" i="1">
                        <a:latin typeface="Cambria Math" charset="0"/>
                        <a:ea typeface="Avenir Book" charset="0"/>
                        <a:cs typeface="Avenir Book" charset="0"/>
                      </a:rPr>
                      <m:t>(</m:t>
                    </m:r>
                    <m:sSub>
                      <m:sSubPr>
                        <m:ctrlP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1</m:t>
                        </m:r>
                      </m:sub>
                    </m:sSub>
                    <m:r>
                      <a:rPr lang="en-US" sz="3000" i="1">
                        <a:latin typeface="Cambria Math" charset="0"/>
                        <a:ea typeface="Avenir Book" charset="0"/>
                        <a:cs typeface="Avenir Book" charset="0"/>
                      </a:rPr>
                      <m:t>,</m:t>
                    </m:r>
                    <m:sSub>
                      <m:sSubPr>
                        <m:ctrlP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2</m:t>
                        </m:r>
                      </m:sub>
                    </m:sSub>
                    <m:r>
                      <a:rPr lang="en-US" sz="3000" i="1">
                        <a:latin typeface="Cambria Math" charset="0"/>
                        <a:ea typeface="Avenir Book" charset="0"/>
                        <a:cs typeface="Avenir Book" charset="0"/>
                      </a:rPr>
                      <m:t>,…,</m:t>
                    </m:r>
                    <m:sSub>
                      <m:sSubPr>
                        <m:ctrlP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𝑚</m:t>
                        </m:r>
                      </m:sub>
                    </m:sSub>
                    <m:r>
                      <a:rPr lang="en-US" sz="3000" i="1">
                        <a:latin typeface="Cambria Math" charset="0"/>
                        <a:ea typeface="Avenir Book" charset="0"/>
                        <a:cs typeface="Avenir Book" charset="0"/>
                      </a:rPr>
                      <m:t>)</m:t>
                    </m:r>
                  </m:oMath>
                </a14:m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 that maps a strategy per player to a reward for player </a:t>
                </a:r>
                <a:r>
                  <a:rPr lang="en-US" sz="3000" dirty="0" err="1">
                    <a:latin typeface="Avenir Book" charset="0"/>
                    <a:ea typeface="Avenir Book" charset="0"/>
                    <a:cs typeface="Avenir Book" charset="0"/>
                  </a:rPr>
                  <a:t>i</a:t>
                </a:r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 (not necessarily pure strategies)</a:t>
                </a:r>
                <a:endParaRPr lang="en-US" sz="3000" dirty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endParaRPr lang="en-US" sz="3000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87" y="1527906"/>
                <a:ext cx="11090944" cy="2420919"/>
              </a:xfrm>
              <a:prstGeom prst="rect">
                <a:avLst/>
              </a:prstGeom>
              <a:blipFill rotWithShape="0">
                <a:blip r:embed="rId2"/>
                <a:stretch>
                  <a:fillRect l="-1264" t="-3275" r="-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318913" y="3544574"/>
          <a:ext cx="5728699" cy="2479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435"/>
                <a:gridCol w="1399616"/>
                <a:gridCol w="1191240"/>
                <a:gridCol w="1139168"/>
                <a:gridCol w="1269240"/>
              </a:tblGrid>
              <a:tr h="422779">
                <a:tc rowSpan="2" gridSpan="2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277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50358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59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239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05187" y="3449322"/>
                <a:ext cx="6286932" cy="2400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000" dirty="0" smtClean="0">
                    <a:solidFill>
                      <a:srgbClr val="FF000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Notation Alert!</a:t>
                </a:r>
              </a:p>
              <a:p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We can write a strategy profile of one strategy per player as            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accPr>
                      <m:e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</m:acc>
                    <m:r>
                      <a:rPr lang="en-US" sz="3000" i="1" dirty="0">
                        <a:latin typeface="Cambria Math" charset="0"/>
                        <a:ea typeface="Avenir Book" charset="0"/>
                        <a:cs typeface="Avenir Book" charset="0"/>
                      </a:rPr>
                      <m:t>=</m:t>
                    </m:r>
                    <m:d>
                      <m:dPr>
                        <m:ctrlPr>
                          <a:rPr lang="en-US" sz="3000" i="1" dirty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i="1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000" i="1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000" i="1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000" i="1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000" i="1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000" i="1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3000" dirty="0" smtClean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a</a:t>
                </a:r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nd therefore i’s utility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𝑢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𝑖</m:t>
                        </m:r>
                      </m:sub>
                    </m:sSub>
                    <m:r>
                      <a:rPr lang="en-US" sz="3000" i="1">
                        <a:latin typeface="Cambria Math" charset="0"/>
                        <a:ea typeface="Avenir Book" charset="0"/>
                        <a:cs typeface="Avenir Book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accPr>
                      <m:e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</m:acc>
                    <m:r>
                      <a:rPr lang="en-US" sz="3000" i="1">
                        <a:latin typeface="Cambria Math" charset="0"/>
                        <a:ea typeface="Avenir Book" charset="0"/>
                        <a:cs typeface="Avenir Book" charset="0"/>
                      </a:rPr>
                      <m:t>)</m:t>
                    </m:r>
                  </m:oMath>
                </a14:m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 </a:t>
                </a:r>
                <a:endParaRPr lang="en-US" sz="3000" dirty="0" smtClean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87" y="3449322"/>
                <a:ext cx="6286932" cy="2400657"/>
              </a:xfrm>
              <a:prstGeom prst="rect">
                <a:avLst/>
              </a:prstGeom>
              <a:blipFill rotWithShape="0">
                <a:blip r:embed="rId3"/>
                <a:stretch>
                  <a:fillRect l="-2229" t="-3299" r="-600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55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Strategies for Games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6907" y="2879035"/>
            <a:ext cx="43945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Pure Strategies:</a:t>
            </a:r>
          </a:p>
          <a:p>
            <a:endParaRPr lang="en-US" sz="3000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P2 always picks rock</a:t>
            </a:r>
          </a:p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P1 should ____________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3000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P2 </a:t>
            </a: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always picks </a:t>
            </a: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paper</a:t>
            </a:r>
          </a:p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P1 should ____________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30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73457" y="1640505"/>
                <a:ext cx="1070894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Goal: pick a strategy for player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𝑖</m:t>
                    </m:r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 </m:t>
                    </m:r>
                  </m:oMath>
                </a14:m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that maximizes </a:t>
                </a:r>
                <a:r>
                  <a:rPr lang="en-US" sz="3000" b="1" i="1" dirty="0" smtClean="0">
                    <a:latin typeface="Avenir Book" charset="0"/>
                    <a:ea typeface="Avenir Book" charset="0"/>
                    <a:cs typeface="Avenir Book" charset="0"/>
                  </a:rPr>
                  <a:t>his</a:t>
                </a:r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 </a:t>
                </a:r>
                <a:r>
                  <a:rPr lang="en-US" sz="3000" u="sng" dirty="0" smtClean="0">
                    <a:latin typeface="Avenir Book" charset="0"/>
                    <a:ea typeface="Avenir Book" charset="0"/>
                    <a:cs typeface="Avenir Book" charset="0"/>
                  </a:rPr>
                  <a:t>utility</a:t>
                </a:r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 			     </a:t>
                </a:r>
                <a:r>
                  <a:rPr lang="en-US" sz="3000" b="1" dirty="0" smtClean="0">
                    <a:latin typeface="Avenir Book" charset="0"/>
                    <a:ea typeface="Avenir Book" charset="0"/>
                    <a:cs typeface="Avenir Book" charset="0"/>
                  </a:rPr>
                  <a:t>given</a:t>
                </a:r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 the strategies of the other players  </a:t>
                </a:r>
                <a:endParaRPr lang="en-US" sz="3000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57" y="1640505"/>
                <a:ext cx="10708944" cy="1015663"/>
              </a:xfrm>
              <a:prstGeom prst="rect">
                <a:avLst/>
              </a:prstGeom>
              <a:blipFill rotWithShape="0">
                <a:blip r:embed="rId2"/>
                <a:stretch>
                  <a:fillRect l="-1309" t="-7186" b="-17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318913" y="3544574"/>
          <a:ext cx="5728699" cy="2479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435"/>
                <a:gridCol w="1399616"/>
                <a:gridCol w="1191240"/>
                <a:gridCol w="1139168"/>
                <a:gridCol w="1269240"/>
              </a:tblGrid>
              <a:tr h="422779">
                <a:tc rowSpan="2" gridSpan="2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277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50358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59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239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09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Actions in the World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8334704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879021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790387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/>
          <p:cNvSpPr/>
          <p:nvPr/>
        </p:nvSpPr>
        <p:spPr>
          <a:xfrm>
            <a:off x="8232228" y="2027868"/>
            <a:ext cx="930166" cy="81980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0" idx="3"/>
            <a:endCxn id="28" idx="7"/>
          </p:cNvCxnSpPr>
          <p:nvPr/>
        </p:nvCxnSpPr>
        <p:spPr>
          <a:xfrm flipH="1">
            <a:off x="7498030" y="2847674"/>
            <a:ext cx="1199281" cy="129975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0" idx="3"/>
            <a:endCxn id="25" idx="0"/>
          </p:cNvCxnSpPr>
          <p:nvPr/>
        </p:nvCxnSpPr>
        <p:spPr>
          <a:xfrm>
            <a:off x="8697311" y="2847674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0" idx="3"/>
            <a:endCxn id="29" idx="1"/>
          </p:cNvCxnSpPr>
          <p:nvPr/>
        </p:nvCxnSpPr>
        <p:spPr>
          <a:xfrm>
            <a:off x="8697311" y="2847674"/>
            <a:ext cx="1199281" cy="129975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127129" y="2253105"/>
            <a:ext cx="97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STATES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316320" y="323755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334010" y="2695981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6637283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14252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214252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8143311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8720280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720280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9618118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95087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0195087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119241" y="605395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UTILITIES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373874" y="4568326"/>
            <a:ext cx="18181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PROBABILISTIC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WORLD 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OUTCOMES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6" name="Right Arrow 55"/>
          <p:cNvSpPr/>
          <p:nvPr/>
        </p:nvSpPr>
        <p:spPr>
          <a:xfrm>
            <a:off x="3059224" y="2863648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2878109">
            <a:off x="2809052" y="3418199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 rot="5849468">
            <a:off x="2220802" y="3555486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875896" y="1658536"/>
            <a:ext cx="366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venir Book" charset="0"/>
                <a:ea typeface="Avenir Book" charset="0"/>
                <a:cs typeface="Avenir Book" charset="0"/>
              </a:rPr>
              <a:t>MARKOV DECISION PROCESSES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985143" y="166731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venir Book" charset="0"/>
                <a:ea typeface="Avenir Book" charset="0"/>
                <a:cs typeface="Avenir Book" charset="0"/>
              </a:rPr>
              <a:t>GAME TREE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586457" y="28881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</a:t>
            </a:r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3133000" y="352931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447452" y="284640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2400070" y="36997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 flipH="1">
            <a:off x="1955922" y="4069120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532891" y="4069120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532891" y="4069120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 rot="19057597">
            <a:off x="3211622" y="3715927"/>
            <a:ext cx="1087820" cy="1193554"/>
            <a:chOff x="2185949" y="3539418"/>
            <a:chExt cx="1087820" cy="1193554"/>
          </a:xfrm>
        </p:grpSpPr>
        <p:cxnSp>
          <p:nvCxnSpPr>
            <p:cNvPr id="70" name="Straight Arrow Connector 69"/>
            <p:cNvCxnSpPr/>
            <p:nvPr/>
          </p:nvCxnSpPr>
          <p:spPr>
            <a:xfrm flipH="1">
              <a:off x="2185949" y="3539418"/>
              <a:ext cx="57697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2762918" y="3539418"/>
              <a:ext cx="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2762918" y="3539418"/>
              <a:ext cx="510851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 rot="16200000">
            <a:off x="3757610" y="2498197"/>
            <a:ext cx="1087820" cy="1193554"/>
            <a:chOff x="2185949" y="3539418"/>
            <a:chExt cx="1087820" cy="1193554"/>
          </a:xfrm>
        </p:grpSpPr>
        <p:cxnSp>
          <p:nvCxnSpPr>
            <p:cNvPr id="75" name="Straight Arrow Connector 74"/>
            <p:cNvCxnSpPr/>
            <p:nvPr/>
          </p:nvCxnSpPr>
          <p:spPr>
            <a:xfrm flipH="1">
              <a:off x="2185949" y="3539418"/>
              <a:ext cx="57697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2762918" y="3539418"/>
              <a:ext cx="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2762918" y="3539418"/>
              <a:ext cx="510851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4949975" y="3350398"/>
            <a:ext cx="1265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REWARDS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UTILITIES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COSTS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69459" y="4147433"/>
            <a:ext cx="18181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PROBABILISTIC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WORLD 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OUTCOMES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0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Strategies for Games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6907" y="2879035"/>
            <a:ext cx="54908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Mixed Strategies:</a:t>
            </a:r>
          </a:p>
          <a:p>
            <a:endParaRPr lang="en-US" sz="3000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P2 randomly chooses between 50% rock and 50% paper</a:t>
            </a:r>
          </a:p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P1 should ____________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73457" y="1640505"/>
                <a:ext cx="1070894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Goal: pick a strategy for player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𝑖</m:t>
                    </m:r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 </m:t>
                    </m:r>
                  </m:oMath>
                </a14:m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that maximizes </a:t>
                </a:r>
                <a:r>
                  <a:rPr lang="en-US" sz="3000" b="1" i="1" dirty="0" smtClean="0">
                    <a:latin typeface="Avenir Book" charset="0"/>
                    <a:ea typeface="Avenir Book" charset="0"/>
                    <a:cs typeface="Avenir Book" charset="0"/>
                  </a:rPr>
                  <a:t>his</a:t>
                </a:r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 </a:t>
                </a:r>
                <a:r>
                  <a:rPr lang="en-US" sz="3000" u="sng" dirty="0" smtClean="0">
                    <a:latin typeface="Avenir Book" charset="0"/>
                    <a:ea typeface="Avenir Book" charset="0"/>
                    <a:cs typeface="Avenir Book" charset="0"/>
                  </a:rPr>
                  <a:t>utility</a:t>
                </a:r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 			     </a:t>
                </a:r>
                <a:r>
                  <a:rPr lang="en-US" sz="3000" b="1" dirty="0" smtClean="0">
                    <a:latin typeface="Avenir Book" charset="0"/>
                    <a:ea typeface="Avenir Book" charset="0"/>
                    <a:cs typeface="Avenir Book" charset="0"/>
                  </a:rPr>
                  <a:t>given</a:t>
                </a:r>
                <a:r>
                  <a:rPr lang="en-US" sz="3000" dirty="0" smtClean="0">
                    <a:latin typeface="Avenir Book" charset="0"/>
                    <a:ea typeface="Avenir Book" charset="0"/>
                    <a:cs typeface="Avenir Book" charset="0"/>
                  </a:rPr>
                  <a:t> the strategies of the other players  </a:t>
                </a:r>
                <a:endParaRPr lang="en-US" sz="3000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57" y="1640505"/>
                <a:ext cx="10708944" cy="1015663"/>
              </a:xfrm>
              <a:prstGeom prst="rect">
                <a:avLst/>
              </a:prstGeom>
              <a:blipFill rotWithShape="0">
                <a:blip r:embed="rId2"/>
                <a:stretch>
                  <a:fillRect l="-1309" t="-7186" b="-17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318913" y="3544574"/>
          <a:ext cx="5728699" cy="2479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435"/>
                <a:gridCol w="1399616"/>
                <a:gridCol w="1191240"/>
                <a:gridCol w="1139168"/>
                <a:gridCol w="1269240"/>
              </a:tblGrid>
              <a:tr h="422779">
                <a:tc rowSpan="2" gridSpan="2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277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50358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59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239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73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Games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If each cell in the table sums to 0, the game is zero-sum</a:t>
                </a: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∀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acc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89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318913" y="3544574"/>
          <a:ext cx="5728699" cy="2479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435"/>
                <a:gridCol w="1399616"/>
                <a:gridCol w="1191240"/>
                <a:gridCol w="1139168"/>
                <a:gridCol w="1269240"/>
              </a:tblGrid>
              <a:tr h="422779">
                <a:tc rowSpan="2" gridSpan="2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277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50358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59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239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071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Games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If each cell in the table sums to 0, the game is zero-sum</a:t>
                </a:r>
                <a:endParaRPr lang="en-US" dirty="0"/>
              </a:p>
              <a:p>
                <a:pPr marL="0" lvl="0" indent="0" defTabSz="914400"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∀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</m:acc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 smtClean="0"/>
              </a:p>
              <a:p>
                <a:pPr marL="0" lvl="0" indent="0" defTabSz="914400">
                  <a:spcBef>
                    <a:spcPts val="0"/>
                  </a:spcBef>
                  <a:buNone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Is Rock, Paper, Scissors zero-sum?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Is </a:t>
                </a:r>
                <a:r>
                  <a:rPr lang="en-US" dirty="0" err="1" smtClean="0"/>
                  <a:t>TicTacToe</a:t>
                </a:r>
                <a:r>
                  <a:rPr lang="en-US" dirty="0" smtClean="0"/>
                  <a:t> zero-sum?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89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318913" y="3544574"/>
          <a:ext cx="5728699" cy="2479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435"/>
                <a:gridCol w="1399616"/>
                <a:gridCol w="1191240"/>
                <a:gridCol w="1139168"/>
                <a:gridCol w="1269240"/>
              </a:tblGrid>
              <a:tr h="422779">
                <a:tc rowSpan="2" gridSpan="2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277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50358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59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239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46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Dominant Strategies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6483" y="1600201"/>
                <a:ext cx="11955517" cy="4525963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 strategy for player </a:t>
                </a:r>
                <a:r>
                  <a:rPr lang="en-US" dirty="0" err="1" smtClean="0"/>
                  <a:t>i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is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strictly dominant </a:t>
                </a:r>
                <a:r>
                  <a:rPr lang="en-US" dirty="0" smtClean="0"/>
                  <a:t>if it is better than all other strategies for player </a:t>
                </a:r>
                <a:r>
                  <a:rPr lang="en-US" dirty="0" err="1" smtClean="0"/>
                  <a:t>i</a:t>
                </a:r>
                <a:r>
                  <a:rPr lang="en-US" dirty="0" smtClean="0"/>
                  <a:t> no matter the opponent j’s strategy</a:t>
                </a:r>
              </a:p>
              <a:p>
                <a:pPr marL="0" lv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∀</m:t>
                      </m:r>
                      <m:r>
                        <a:rPr lang="en-US" b="0" i="1" smtClean="0"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latin typeface="Cambria Math" charset="0"/>
                        </a:rPr>
                        <m:t>,∀</m:t>
                      </m:r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≠</m:t>
                      </m:r>
                      <m:r>
                        <a:rPr lang="en-US" b="0" i="1" smtClean="0">
                          <a:latin typeface="Cambria Math" charset="0"/>
                        </a:rPr>
                        <m:t>𝑘</m:t>
                      </m:r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&gt;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6483" y="1600201"/>
                <a:ext cx="11955517" cy="4525963"/>
              </a:xfrm>
              <a:blipFill rotWithShape="0">
                <a:blip r:embed="rId3"/>
                <a:stretch>
                  <a:fillRect l="-1326" t="-1213" r="-1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087670"/>
              </p:ext>
            </p:extLst>
          </p:nvPr>
        </p:nvGraphicFramePr>
        <p:xfrm>
          <a:off x="2031999" y="3572046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accent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 smtClean="0"/>
                        <a:t>,10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 smtClean="0"/>
                        <a:t>,7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 smtClean="0"/>
                        <a:t>,6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 smtClean="0"/>
                        <a:t>,2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 smtClean="0"/>
                        <a:t>,8</a:t>
                      </a:r>
                      <a:endParaRPr lang="en-US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ii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 smtClean="0"/>
                        <a:t>,8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6</a:t>
                      </a:r>
                      <a:r>
                        <a:rPr lang="en-US" dirty="0" smtClean="0"/>
                        <a:t>,4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 smtClean="0"/>
                        <a:t>,2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en-US" dirty="0" smtClean="0"/>
                        <a:t>,3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 smtClean="0"/>
                        <a:t>,6</a:t>
                      </a:r>
                      <a:endParaRPr lang="en-US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iii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 smtClean="0"/>
                        <a:t>,3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 smtClean="0"/>
                        <a:t>,1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 smtClean="0"/>
                        <a:t>,2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 smtClean="0"/>
                        <a:t>,1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 smtClean="0"/>
                        <a:t>,0</a:t>
                      </a:r>
                      <a:endParaRPr lang="en-US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iv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6</a:t>
                      </a:r>
                      <a:r>
                        <a:rPr lang="en-US" dirty="0" smtClean="0"/>
                        <a:t>,7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9</a:t>
                      </a:r>
                      <a:r>
                        <a:rPr lang="en-US" dirty="0" smtClean="0"/>
                        <a:t>,5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7</a:t>
                      </a:r>
                      <a:r>
                        <a:rPr lang="en-US" dirty="0" smtClean="0"/>
                        <a:t>,5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8</a:t>
                      </a:r>
                      <a:r>
                        <a:rPr lang="en-US" dirty="0" smtClean="0"/>
                        <a:t>,5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 smtClean="0"/>
                        <a:t>,5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3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Dominant Strategies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6483" y="1600201"/>
                <a:ext cx="11955517" cy="4525963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 strategy for player </a:t>
                </a:r>
                <a:r>
                  <a:rPr lang="en-US" dirty="0" err="1" smtClean="0"/>
                  <a:t>i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is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weakly dominant </a:t>
                </a:r>
                <a:r>
                  <a:rPr lang="en-US" dirty="0" smtClean="0"/>
                  <a:t>if it is better than all other strategies for player </a:t>
                </a:r>
                <a:r>
                  <a:rPr lang="en-US" dirty="0" err="1" smtClean="0"/>
                  <a:t>i</a:t>
                </a:r>
                <a:r>
                  <a:rPr lang="en-US" dirty="0" smtClean="0"/>
                  <a:t> no matter the opponent j’s strategy</a:t>
                </a:r>
              </a:p>
              <a:p>
                <a:pPr marL="0" lv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∀</m:t>
                      </m:r>
                      <m:r>
                        <a:rPr lang="en-US" b="0" i="1" smtClean="0"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latin typeface="Cambria Math" charset="0"/>
                        </a:rPr>
                        <m:t>,∀</m:t>
                      </m:r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≠</m:t>
                      </m:r>
                      <m:r>
                        <a:rPr lang="en-US" b="0" i="1" smtClean="0">
                          <a:latin typeface="Cambria Math" charset="0"/>
                        </a:rPr>
                        <m:t>𝑘</m:t>
                      </m:r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6483" y="1600201"/>
                <a:ext cx="11955517" cy="4525963"/>
              </a:xfrm>
              <a:blipFill rotWithShape="0">
                <a:blip r:embed="rId2"/>
                <a:stretch>
                  <a:fillRect l="-1326" t="-1213" r="-1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521038"/>
              </p:ext>
            </p:extLst>
          </p:nvPr>
        </p:nvGraphicFramePr>
        <p:xfrm>
          <a:off x="2031999" y="3572046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accent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 smtClean="0"/>
                        <a:t>,10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 smtClean="0"/>
                        <a:t>,7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 smtClean="0"/>
                        <a:t>,6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 smtClean="0"/>
                        <a:t>,2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 smtClean="0"/>
                        <a:t>,8</a:t>
                      </a:r>
                      <a:endParaRPr lang="en-US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ii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 smtClean="0"/>
                        <a:t>,8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6</a:t>
                      </a:r>
                      <a:r>
                        <a:rPr lang="en-US" dirty="0" smtClean="0"/>
                        <a:t>,4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 smtClean="0"/>
                        <a:t>,2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en-US" dirty="0" smtClean="0"/>
                        <a:t>,3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 smtClean="0"/>
                        <a:t>,6</a:t>
                      </a:r>
                      <a:endParaRPr lang="en-US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iii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 smtClean="0"/>
                        <a:t>,3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 smtClean="0"/>
                        <a:t>,1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 smtClean="0"/>
                        <a:t>,2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 smtClean="0"/>
                        <a:t>,1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 smtClean="0"/>
                        <a:t>,0</a:t>
                      </a:r>
                      <a:endParaRPr lang="en-US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iv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6</a:t>
                      </a:r>
                      <a:r>
                        <a:rPr lang="en-US" dirty="0" smtClean="0"/>
                        <a:t>,7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9</a:t>
                      </a:r>
                      <a:r>
                        <a:rPr lang="en-US" dirty="0" smtClean="0"/>
                        <a:t>,5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7</a:t>
                      </a:r>
                      <a:r>
                        <a:rPr lang="en-US" dirty="0" smtClean="0"/>
                        <a:t>,5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8</a:t>
                      </a:r>
                      <a:r>
                        <a:rPr lang="en-US" dirty="0" smtClean="0"/>
                        <a:t>,5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 smtClean="0"/>
                        <a:t>,5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853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Dominant Strategies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5825" y="1600201"/>
                <a:ext cx="11582401" cy="4525963"/>
              </a:xfrm>
            </p:spPr>
            <p:txBody>
              <a:bodyPr/>
              <a:lstStyle/>
              <a:p>
                <a:pPr marL="0" lvl="0" indent="0" defTabSz="914400">
                  <a:spcBef>
                    <a:spcPts val="0"/>
                  </a:spcBef>
                  <a:buNone/>
                  <a:defRPr/>
                </a:pPr>
                <a:r>
                  <a:rPr lang="en-US" dirty="0" smtClean="0"/>
                  <a:t>For player Alphabet, strategy A’s utilities are the highest compared to B,C,D,E for all of </a:t>
                </a:r>
                <a:r>
                  <a:rPr lang="en-US" dirty="0" err="1" smtClean="0"/>
                  <a:t>RomanNum’s</a:t>
                </a:r>
                <a:r>
                  <a:rPr lang="en-US" dirty="0" smtClean="0"/>
                  <a:t> strategies</a:t>
                </a:r>
                <a:endParaRPr lang="en-US" dirty="0"/>
              </a:p>
              <a:p>
                <a:pPr marL="0" lv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∀</m:t>
                      </m:r>
                      <m:r>
                        <a:rPr lang="en-US" i="1"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latin typeface="Cambria Math" charset="0"/>
                        </a:rPr>
                        <m:t>∈{</m:t>
                      </m:r>
                      <m:r>
                        <a:rPr lang="en-US" b="0" i="1" smtClean="0"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𝑖𝑖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𝑖𝑖𝑖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𝑖𝑣</m:t>
                      </m:r>
                      <m:r>
                        <a:rPr lang="en-US" b="0" i="1" smtClean="0">
                          <a:latin typeface="Cambria Math" charset="0"/>
                        </a:rPr>
                        <m:t>},∀</m:t>
                      </m:r>
                      <m:r>
                        <a:rPr lang="en-US" i="1"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</a:rPr>
                        <m:t>≠</m:t>
                      </m:r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𝐴𝑙𝑝h𝑎𝑏𝑒𝑡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&gt;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825" y="1600201"/>
                <a:ext cx="11582401" cy="4525963"/>
              </a:xfrm>
              <a:blipFill rotWithShape="0">
                <a:blip r:embed="rId2"/>
                <a:stretch>
                  <a:fillRect l="-1316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01516"/>
              </p:ext>
            </p:extLst>
          </p:nvPr>
        </p:nvGraphicFramePr>
        <p:xfrm>
          <a:off x="2031999" y="3572046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accent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 smtClean="0"/>
                        <a:t>,10</a:t>
                      </a:r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 smtClean="0"/>
                        <a:t>,7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 smtClean="0"/>
                        <a:t>,6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 smtClean="0"/>
                        <a:t>,2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 smtClean="0"/>
                        <a:t>,8</a:t>
                      </a:r>
                      <a:endParaRPr lang="en-US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ii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 smtClean="0"/>
                        <a:t>,8</a:t>
                      </a:r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6</a:t>
                      </a:r>
                      <a:r>
                        <a:rPr lang="en-US" dirty="0" smtClean="0"/>
                        <a:t>,4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 smtClean="0"/>
                        <a:t>,2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en-US" dirty="0" smtClean="0"/>
                        <a:t>,3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 smtClean="0"/>
                        <a:t>,6</a:t>
                      </a:r>
                      <a:endParaRPr lang="en-US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iii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 smtClean="0"/>
                        <a:t>,3</a:t>
                      </a:r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 smtClean="0"/>
                        <a:t>,1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 smtClean="0"/>
                        <a:t>,2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 smtClean="0"/>
                        <a:t>,1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 smtClean="0"/>
                        <a:t>,0</a:t>
                      </a:r>
                      <a:endParaRPr lang="en-US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iv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6</a:t>
                      </a:r>
                      <a:r>
                        <a:rPr lang="en-US" dirty="0" smtClean="0"/>
                        <a:t>,7</a:t>
                      </a:r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9</a:t>
                      </a:r>
                      <a:r>
                        <a:rPr lang="en-US" dirty="0" smtClean="0"/>
                        <a:t>,5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7</a:t>
                      </a:r>
                      <a:r>
                        <a:rPr lang="en-US" dirty="0" smtClean="0"/>
                        <a:t>,5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8</a:t>
                      </a:r>
                      <a:r>
                        <a:rPr lang="en-US" dirty="0" smtClean="0"/>
                        <a:t>,5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 smtClean="0"/>
                        <a:t>,5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82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Dominant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825" y="1600201"/>
            <a:ext cx="11582401" cy="4525963"/>
          </a:xfrm>
        </p:spPr>
        <p:txBody>
          <a:bodyPr/>
          <a:lstStyle/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 smtClean="0"/>
              <a:t>For player Alphabet, strategy A’s utilities are the highest compared to B,C,D,E for all of </a:t>
            </a:r>
            <a:r>
              <a:rPr lang="en-US" dirty="0" err="1" smtClean="0"/>
              <a:t>RomanNum’s</a:t>
            </a:r>
            <a:r>
              <a:rPr lang="en-US" dirty="0" smtClean="0"/>
              <a:t> strategies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 smtClean="0"/>
              <a:t>Alphabet should always play A!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4048"/>
              </p:ext>
            </p:extLst>
          </p:nvPr>
        </p:nvGraphicFramePr>
        <p:xfrm>
          <a:off x="2031999" y="3572046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accent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 smtClean="0"/>
                        <a:t>,10</a:t>
                      </a:r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 smtClean="0"/>
                        <a:t>,7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 smtClean="0"/>
                        <a:t>,6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 smtClean="0"/>
                        <a:t>,2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 smtClean="0"/>
                        <a:t>,8</a:t>
                      </a:r>
                      <a:endParaRPr lang="en-US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ii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 smtClean="0"/>
                        <a:t>,8</a:t>
                      </a:r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6</a:t>
                      </a:r>
                      <a:r>
                        <a:rPr lang="en-US" dirty="0" smtClean="0"/>
                        <a:t>,4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 smtClean="0"/>
                        <a:t>,2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en-US" dirty="0" smtClean="0"/>
                        <a:t>,3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 smtClean="0"/>
                        <a:t>,6</a:t>
                      </a:r>
                      <a:endParaRPr lang="en-US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iii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 smtClean="0"/>
                        <a:t>,3</a:t>
                      </a:r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 smtClean="0"/>
                        <a:t>,1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 smtClean="0"/>
                        <a:t>,2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 smtClean="0"/>
                        <a:t>,1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 smtClean="0"/>
                        <a:t>,0</a:t>
                      </a:r>
                      <a:endParaRPr lang="en-US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iv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6</a:t>
                      </a:r>
                      <a:r>
                        <a:rPr lang="en-US" dirty="0" smtClean="0"/>
                        <a:t>,7</a:t>
                      </a:r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9</a:t>
                      </a:r>
                      <a:r>
                        <a:rPr lang="en-US" dirty="0" smtClean="0"/>
                        <a:t>,5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7</a:t>
                      </a:r>
                      <a:r>
                        <a:rPr lang="en-US" dirty="0" smtClean="0"/>
                        <a:t>,5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8</a:t>
                      </a:r>
                      <a:r>
                        <a:rPr lang="en-US" dirty="0" smtClean="0"/>
                        <a:t>,5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 smtClean="0"/>
                        <a:t>,5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02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Dominant Strategies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5825" y="1600201"/>
                <a:ext cx="11582401" cy="4525963"/>
              </a:xfrm>
            </p:spPr>
            <p:txBody>
              <a:bodyPr/>
              <a:lstStyle/>
              <a:p>
                <a:pPr marL="0" lvl="0" indent="0" defTabSz="914400">
                  <a:spcBef>
                    <a:spcPts val="0"/>
                  </a:spcBef>
                  <a:buNone/>
                  <a:defRPr/>
                </a:pPr>
                <a:r>
                  <a:rPr lang="en-US" dirty="0" smtClean="0"/>
                  <a:t>For player </a:t>
                </a:r>
                <a:r>
                  <a:rPr lang="en-US" dirty="0" err="1" smtClean="0"/>
                  <a:t>RomanNum</a:t>
                </a:r>
                <a:r>
                  <a:rPr lang="en-US" dirty="0" smtClean="0"/>
                  <a:t>, </a:t>
                </a:r>
                <a:r>
                  <a:rPr lang="en-US" dirty="0"/>
                  <a:t>strategy </a:t>
                </a:r>
                <a:r>
                  <a:rPr lang="en-US" dirty="0" smtClean="0"/>
                  <a:t>iv’s </a:t>
                </a:r>
                <a:r>
                  <a:rPr lang="en-US" dirty="0"/>
                  <a:t>utilities are the highest compared to </a:t>
                </a:r>
                <a:r>
                  <a:rPr lang="en-US" dirty="0" err="1"/>
                  <a:t>i</a:t>
                </a:r>
                <a:r>
                  <a:rPr lang="en-US" dirty="0" err="1" smtClean="0"/>
                  <a:t>,ii,iii</a:t>
                </a:r>
                <a:r>
                  <a:rPr lang="en-US" dirty="0" smtClean="0"/>
                  <a:t> </a:t>
                </a:r>
                <a:r>
                  <a:rPr lang="en-US" dirty="0"/>
                  <a:t>for all of </a:t>
                </a:r>
                <a:r>
                  <a:rPr lang="en-US" dirty="0" smtClean="0"/>
                  <a:t>Alphabet’s </a:t>
                </a:r>
                <a:r>
                  <a:rPr lang="en-US" dirty="0"/>
                  <a:t>strategies</a:t>
                </a:r>
              </a:p>
              <a:p>
                <a:pPr marL="0" lv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∀</m:t>
                      </m:r>
                      <m:r>
                        <a:rPr lang="en-US" i="1"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latin typeface="Cambria Math" charset="0"/>
                        </a:rPr>
                        <m:t>∈{</m:t>
                      </m:r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𝐵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𝐸</m:t>
                      </m:r>
                      <m:r>
                        <a:rPr lang="en-US" i="1">
                          <a:latin typeface="Cambria Math" charset="0"/>
                        </a:rPr>
                        <m:t>},∀</m:t>
                      </m:r>
                      <m:r>
                        <a:rPr lang="en-US" i="1"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</a:rPr>
                        <m:t>≠</m:t>
                      </m:r>
                      <m:r>
                        <a:rPr lang="en-US" b="0" i="1" smtClean="0">
                          <a:latin typeface="Cambria Math" charset="0"/>
                        </a:rPr>
                        <m:t>𝑖𝑣</m:t>
                      </m:r>
                      <m:r>
                        <a:rPr lang="en-US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𝑅𝑜𝑚𝑎𝑛𝑁𝑢𝑚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𝑖𝑣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&gt;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825" y="1600201"/>
                <a:ext cx="11582401" cy="4525963"/>
              </a:xfrm>
              <a:blipFill rotWithShape="0">
                <a:blip r:embed="rId2"/>
                <a:stretch>
                  <a:fillRect l="-1316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459317"/>
              </p:ext>
            </p:extLst>
          </p:nvPr>
        </p:nvGraphicFramePr>
        <p:xfrm>
          <a:off x="2031999" y="3572046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accent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 smtClean="0"/>
                        <a:t>,10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 smtClean="0"/>
                        <a:t>,7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 smtClean="0"/>
                        <a:t>,6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 smtClean="0"/>
                        <a:t>,2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 smtClean="0"/>
                        <a:t>,8</a:t>
                      </a:r>
                      <a:endParaRPr lang="en-US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ii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 smtClean="0"/>
                        <a:t>,8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6</a:t>
                      </a:r>
                      <a:r>
                        <a:rPr lang="en-US" dirty="0" smtClean="0"/>
                        <a:t>,4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 smtClean="0"/>
                        <a:t>,2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en-US" dirty="0" smtClean="0"/>
                        <a:t>,3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 smtClean="0"/>
                        <a:t>,6</a:t>
                      </a:r>
                      <a:endParaRPr lang="en-US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iii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 smtClean="0"/>
                        <a:t>,3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 smtClean="0"/>
                        <a:t>,1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 smtClean="0"/>
                        <a:t>,2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 smtClean="0"/>
                        <a:t>,1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 smtClean="0"/>
                        <a:t>,0</a:t>
                      </a:r>
                      <a:endParaRPr lang="en-US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iv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6</a:t>
                      </a:r>
                      <a:r>
                        <a:rPr lang="en-US" dirty="0" smtClean="0"/>
                        <a:t>,7</a:t>
                      </a:r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9</a:t>
                      </a:r>
                      <a:r>
                        <a:rPr lang="en-US" dirty="0" smtClean="0"/>
                        <a:t>,5</a:t>
                      </a:r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7</a:t>
                      </a:r>
                      <a:r>
                        <a:rPr lang="en-US" dirty="0" smtClean="0"/>
                        <a:t>,5</a:t>
                      </a:r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8</a:t>
                      </a:r>
                      <a:r>
                        <a:rPr lang="en-US" dirty="0" smtClean="0"/>
                        <a:t>,5</a:t>
                      </a:r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 smtClean="0"/>
                        <a:t>,5</a:t>
                      </a:r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31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Dominant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825" y="1600201"/>
            <a:ext cx="11582401" cy="4525963"/>
          </a:xfrm>
        </p:spPr>
        <p:txBody>
          <a:bodyPr/>
          <a:lstStyle/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 smtClean="0"/>
              <a:t>For player </a:t>
            </a:r>
            <a:r>
              <a:rPr lang="en-US" dirty="0" err="1" smtClean="0"/>
              <a:t>RomanNum</a:t>
            </a:r>
            <a:r>
              <a:rPr lang="en-US" dirty="0" smtClean="0"/>
              <a:t>, </a:t>
            </a:r>
            <a:r>
              <a:rPr lang="en-US" dirty="0"/>
              <a:t>strategy </a:t>
            </a:r>
            <a:r>
              <a:rPr lang="en-US" dirty="0" smtClean="0"/>
              <a:t>iv’s </a:t>
            </a:r>
            <a:r>
              <a:rPr lang="en-US" dirty="0"/>
              <a:t>utilities are the highest compared to </a:t>
            </a:r>
            <a:r>
              <a:rPr lang="en-US" dirty="0" err="1"/>
              <a:t>i</a:t>
            </a:r>
            <a:r>
              <a:rPr lang="en-US" dirty="0" err="1" smtClean="0"/>
              <a:t>,ii,iii</a:t>
            </a:r>
            <a:r>
              <a:rPr lang="en-US" dirty="0" smtClean="0"/>
              <a:t> </a:t>
            </a:r>
            <a:r>
              <a:rPr lang="en-US" dirty="0"/>
              <a:t>for all of </a:t>
            </a:r>
            <a:r>
              <a:rPr lang="en-US" dirty="0" smtClean="0"/>
              <a:t>Alphabet’s </a:t>
            </a:r>
            <a:r>
              <a:rPr lang="en-US" dirty="0"/>
              <a:t>strategies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dirty="0" smtClean="0"/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 err="1" smtClean="0"/>
              <a:t>RomanNum</a:t>
            </a:r>
            <a:r>
              <a:rPr lang="en-US" dirty="0" smtClean="0"/>
              <a:t> should always play iv!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289879"/>
              </p:ext>
            </p:extLst>
          </p:nvPr>
        </p:nvGraphicFramePr>
        <p:xfrm>
          <a:off x="2031999" y="3572046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accent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 smtClean="0"/>
                        <a:t>,10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 smtClean="0"/>
                        <a:t>,7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 smtClean="0"/>
                        <a:t>,6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 smtClean="0"/>
                        <a:t>,2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 smtClean="0"/>
                        <a:t>,8</a:t>
                      </a:r>
                      <a:endParaRPr lang="en-US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ii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 smtClean="0"/>
                        <a:t>,8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6</a:t>
                      </a:r>
                      <a:r>
                        <a:rPr lang="en-US" dirty="0" smtClean="0"/>
                        <a:t>,4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 smtClean="0"/>
                        <a:t>,2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en-US" dirty="0" smtClean="0"/>
                        <a:t>,3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 smtClean="0"/>
                        <a:t>,6</a:t>
                      </a:r>
                      <a:endParaRPr lang="en-US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iii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 smtClean="0"/>
                        <a:t>,3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 smtClean="0"/>
                        <a:t>,1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 smtClean="0"/>
                        <a:t>,2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 smtClean="0"/>
                        <a:t>,1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 smtClean="0"/>
                        <a:t>,0</a:t>
                      </a:r>
                      <a:endParaRPr lang="en-US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iv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6</a:t>
                      </a:r>
                      <a:r>
                        <a:rPr lang="en-US" dirty="0" smtClean="0"/>
                        <a:t>,7</a:t>
                      </a:r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9</a:t>
                      </a:r>
                      <a:r>
                        <a:rPr lang="en-US" dirty="0" smtClean="0"/>
                        <a:t>,5</a:t>
                      </a:r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7</a:t>
                      </a:r>
                      <a:r>
                        <a:rPr lang="en-US" dirty="0" smtClean="0"/>
                        <a:t>,5</a:t>
                      </a:r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8</a:t>
                      </a:r>
                      <a:r>
                        <a:rPr lang="en-US" dirty="0" smtClean="0"/>
                        <a:t>,5</a:t>
                      </a:r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 smtClean="0"/>
                        <a:t>,5</a:t>
                      </a:r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486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 6: Is there always a dominant strategy?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Yes or No?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6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Tic Tac Toe</a:t>
            </a:r>
            <a:endParaRPr lang="en-US" dirty="0"/>
          </a:p>
        </p:txBody>
      </p:sp>
      <p:sp>
        <p:nvSpPr>
          <p:cNvPr id="30" name="Triangle 29"/>
          <p:cNvSpPr/>
          <p:nvPr/>
        </p:nvSpPr>
        <p:spPr>
          <a:xfrm>
            <a:off x="8232228" y="2027868"/>
            <a:ext cx="930166" cy="81980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0" idx="3"/>
          </p:cNvCxnSpPr>
          <p:nvPr/>
        </p:nvCxnSpPr>
        <p:spPr>
          <a:xfrm flipH="1">
            <a:off x="7391138" y="2847674"/>
            <a:ext cx="1306173" cy="1122036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0" idx="3"/>
          </p:cNvCxnSpPr>
          <p:nvPr/>
        </p:nvCxnSpPr>
        <p:spPr>
          <a:xfrm>
            <a:off x="8697311" y="2847674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0" idx="3"/>
          </p:cNvCxnSpPr>
          <p:nvPr/>
        </p:nvCxnSpPr>
        <p:spPr>
          <a:xfrm>
            <a:off x="8697311" y="2847674"/>
            <a:ext cx="1218692" cy="1159557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127129" y="2253105"/>
            <a:ext cx="97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STATES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316320" y="323755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6637283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14252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214252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8143311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8720280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720280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9618118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95087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0195087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119241" y="605395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UTILITIES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373874" y="4568326"/>
            <a:ext cx="1463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OPPONENT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985143" y="166731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venir Book" charset="0"/>
                <a:ea typeface="Avenir Book" charset="0"/>
                <a:cs typeface="Avenir Book" charset="0"/>
              </a:rPr>
              <a:t>GAME TREE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467" y="1667315"/>
            <a:ext cx="6057998" cy="438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3619" y="3608034"/>
            <a:ext cx="2723738" cy="133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riangle 56"/>
          <p:cNvSpPr/>
          <p:nvPr/>
        </p:nvSpPr>
        <p:spPr>
          <a:xfrm rot="10800000">
            <a:off x="6718336" y="3969710"/>
            <a:ext cx="930166" cy="81980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/>
          <p:cNvSpPr/>
          <p:nvPr/>
        </p:nvSpPr>
        <p:spPr>
          <a:xfrm rot="10800000">
            <a:off x="8240216" y="4012486"/>
            <a:ext cx="930166" cy="81980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 rot="10800000">
            <a:off x="9730006" y="3969711"/>
            <a:ext cx="930166" cy="81980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there always a dominant strategy?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55" y="1586347"/>
            <a:ext cx="115824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</a:t>
            </a:r>
            <a:r>
              <a:rPr lang="en-US" smtClean="0"/>
              <a:t>! </a:t>
            </a:r>
            <a:r>
              <a:rPr lang="en-US" dirty="0" smtClean="0"/>
              <a:t>There is no dominant strategy in Tic Tac Toe, for example.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152303"/>
              </p:ext>
            </p:extLst>
          </p:nvPr>
        </p:nvGraphicFramePr>
        <p:xfrm>
          <a:off x="3231650" y="3073519"/>
          <a:ext cx="5728699" cy="2479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435"/>
                <a:gridCol w="1399616"/>
                <a:gridCol w="1191240"/>
                <a:gridCol w="1139168"/>
                <a:gridCol w="1269240"/>
              </a:tblGrid>
              <a:tr h="422779">
                <a:tc rowSpan="2" gridSpan="2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277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50358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59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239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08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Prisoner’s Dilemma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926418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/>
                <a:gridCol w="1809957"/>
                <a:gridCol w="2015760"/>
                <a:gridCol w="2071330"/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8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Prisoner’s Dilemma: Normal Form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14771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/>
                <a:gridCol w="1809957"/>
                <a:gridCol w="2015760"/>
                <a:gridCol w="2071330"/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Players {1,2}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as 2 actions {</a:t>
            </a:r>
            <a:r>
              <a:rPr lang="en-US" dirty="0" err="1" smtClean="0"/>
              <a:t>Cooperate,Defect</a:t>
            </a:r>
            <a:r>
              <a:rPr lang="en-US" dirty="0" smtClean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Utilities in table: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4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Prisoner’s Dilemma Poll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684368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/>
                <a:gridCol w="1809957"/>
                <a:gridCol w="2015760"/>
                <a:gridCol w="2071330"/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Is there a dominant strategy?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57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Prisoner’s Dilemma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603639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/>
                <a:gridCol w="1809957"/>
                <a:gridCol w="2015760"/>
                <a:gridCol w="2071330"/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Is there a dominant strategy? Yes!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Prisoner’s Dilemma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649039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/>
                <a:gridCol w="1809957"/>
                <a:gridCol w="2015760"/>
                <a:gridCol w="2071330"/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Is there a dominant strategy? Yes!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8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Prisoner’s Dilemma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003622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/>
                <a:gridCol w="1809957"/>
                <a:gridCol w="2015760"/>
                <a:gridCol w="2071330"/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Is there a dominant strategy? Yes!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Prisoner’s Dilemma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/>
                <a:gridCol w="1809957"/>
                <a:gridCol w="2015760"/>
                <a:gridCol w="2071330"/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is the best joint strategy for both prisoners?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89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Prisoner’s Dilemma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266930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/>
                <a:gridCol w="1809957"/>
                <a:gridCol w="2015760"/>
                <a:gridCol w="2071330"/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Best joint strategy: prisoners cooperate</a:t>
            </a:r>
          </a:p>
        </p:txBody>
      </p:sp>
    </p:spTree>
    <p:extLst>
      <p:ext uri="{BB962C8B-B14F-4D97-AF65-F5344CB8AC3E}">
        <p14:creationId xmlns:p14="http://schemas.microsoft.com/office/powerpoint/2010/main" val="70096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 of Social Welfare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sum of the utilities of the players is the social welfare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SW(C,C) = -2</a:t>
            </a:r>
          </a:p>
          <a:p>
            <a:pPr marL="0" indent="0">
              <a:buNone/>
            </a:pPr>
            <a:r>
              <a:rPr lang="en-US" dirty="0" smtClean="0"/>
              <a:t>SW(C,D) = -6</a:t>
            </a:r>
          </a:p>
          <a:p>
            <a:pPr marL="0" indent="0">
              <a:buNone/>
            </a:pPr>
            <a:r>
              <a:rPr lang="en-US" dirty="0" smtClean="0"/>
              <a:t>SW(D,D) = -6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320979" y="2757321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/>
                <a:gridCol w="1809957"/>
                <a:gridCol w="2015760"/>
                <a:gridCol w="2071330"/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28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in GHC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298153" y="2695981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3023367" y="2863648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2878109">
            <a:off x="2773195" y="3418199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 rot="5849468">
            <a:off x="2184945" y="3555486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875896" y="1658536"/>
            <a:ext cx="366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venir Book" charset="0"/>
                <a:ea typeface="Avenir Book" charset="0"/>
                <a:cs typeface="Avenir Book" charset="0"/>
              </a:rPr>
              <a:t>MARKOV DECISION PROCESSES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550600" y="28881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</a:t>
            </a:r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3097143" y="352931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411595" y="284640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2364213" y="36997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 flipH="1">
            <a:off x="1920065" y="4069120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497034" y="4069120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497034" y="4069120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 rot="19057597">
            <a:off x="3175765" y="3715927"/>
            <a:ext cx="1087820" cy="1193554"/>
            <a:chOff x="2185949" y="3539418"/>
            <a:chExt cx="1087820" cy="1193554"/>
          </a:xfrm>
        </p:grpSpPr>
        <p:cxnSp>
          <p:nvCxnSpPr>
            <p:cNvPr id="70" name="Straight Arrow Connector 69"/>
            <p:cNvCxnSpPr/>
            <p:nvPr/>
          </p:nvCxnSpPr>
          <p:spPr>
            <a:xfrm flipH="1">
              <a:off x="2185949" y="3539418"/>
              <a:ext cx="57697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2762918" y="3539418"/>
              <a:ext cx="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2762918" y="3539418"/>
              <a:ext cx="510851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 rot="16200000">
            <a:off x="3721753" y="2498197"/>
            <a:ext cx="1087820" cy="1193554"/>
            <a:chOff x="2185949" y="3539418"/>
            <a:chExt cx="1087820" cy="1193554"/>
          </a:xfrm>
        </p:grpSpPr>
        <p:cxnSp>
          <p:nvCxnSpPr>
            <p:cNvPr id="75" name="Straight Arrow Connector 74"/>
            <p:cNvCxnSpPr/>
            <p:nvPr/>
          </p:nvCxnSpPr>
          <p:spPr>
            <a:xfrm flipH="1">
              <a:off x="2185949" y="3539418"/>
              <a:ext cx="57697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2762918" y="3539418"/>
              <a:ext cx="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2762918" y="3539418"/>
              <a:ext cx="510851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4914118" y="3350398"/>
            <a:ext cx="1265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REWARDS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UTILITIES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COSTS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66767" y="4327090"/>
            <a:ext cx="1459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WHEEL SLIP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HIT BUMP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STUCK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202427" y="2351290"/>
            <a:ext cx="149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LOCATIONS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924965" y="263650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venir Book" charset="0"/>
                <a:ea typeface="Avenir Book" charset="0"/>
                <a:cs typeface="Avenir Book" charset="0"/>
              </a:rPr>
              <a:t>MOVE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041296" y="3255200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TURN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732871" y="343241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venir Book" charset="0"/>
                <a:ea typeface="Avenir Book" charset="0"/>
                <a:cs typeface="Avenir Book" charset="0"/>
              </a:rPr>
              <a:t>STOP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26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Prisoner’s Dilemma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192221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/>
                <a:gridCol w="1809957"/>
                <a:gridCol w="2015760"/>
                <a:gridCol w="2071330"/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4525963"/>
              </a:xfrm>
            </p:spPr>
            <p:txBody>
              <a:bodyPr/>
              <a:lstStyle/>
              <a:p>
                <a:pPr marL="0" indent="0" algn="ctr" defTabSz="914400">
                  <a:spcBef>
                    <a:spcPts val="0"/>
                  </a:spcBef>
                  <a:buNone/>
                </a:pPr>
                <a:r>
                  <a:rPr lang="en-US" dirty="0" smtClean="0">
                    <a:latin typeface="Avenir Book" charset="0"/>
                    <a:ea typeface="Avenir Book" charset="0"/>
                    <a:cs typeface="Avenir Book" charset="0"/>
                  </a:rPr>
                  <a:t>Goal</a:t>
                </a:r>
                <a:r>
                  <a:rPr lang="en-US" dirty="0">
                    <a:latin typeface="Avenir Book" charset="0"/>
                    <a:ea typeface="Avenir Book" charset="0"/>
                    <a:cs typeface="Avenir Book" charset="0"/>
                  </a:rPr>
                  <a:t>: pick a strategy for player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venir Book" charset="0"/>
                        <a:cs typeface="Avenir Book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Avenir Book" charset="0"/>
                        <a:cs typeface="Avenir Book" charset="0"/>
                      </a:rPr>
                      <m:t> </m:t>
                    </m:r>
                  </m:oMath>
                </a14:m>
                <a:r>
                  <a:rPr lang="en-US" dirty="0">
                    <a:latin typeface="Avenir Book" charset="0"/>
                    <a:ea typeface="Avenir Book" charset="0"/>
                    <a:cs typeface="Avenir Book" charset="0"/>
                  </a:rPr>
                  <a:t>that maximizes </a:t>
                </a:r>
                <a:r>
                  <a:rPr lang="en-US" b="1" i="1" dirty="0">
                    <a:latin typeface="Avenir Book" charset="0"/>
                    <a:ea typeface="Avenir Book" charset="0"/>
                    <a:cs typeface="Avenir Book" charset="0"/>
                  </a:rPr>
                  <a:t>his</a:t>
                </a:r>
                <a:r>
                  <a:rPr lang="en-US" dirty="0">
                    <a:latin typeface="Avenir Book" charset="0"/>
                    <a:ea typeface="Avenir Book" charset="0"/>
                    <a:cs typeface="Avenir Book" charset="0"/>
                  </a:rPr>
                  <a:t> </a:t>
                </a:r>
                <a:r>
                  <a:rPr lang="en-US" u="sng" dirty="0" smtClean="0">
                    <a:latin typeface="Avenir Book" charset="0"/>
                    <a:ea typeface="Avenir Book" charset="0"/>
                    <a:cs typeface="Avenir Book" charset="0"/>
                  </a:rPr>
                  <a:t>utility</a:t>
                </a:r>
                <a:r>
                  <a:rPr lang="en-US" dirty="0" smtClean="0">
                    <a:latin typeface="Avenir Book" charset="0"/>
                    <a:ea typeface="Avenir Book" charset="0"/>
                    <a:cs typeface="Avenir Book" charset="0"/>
                  </a:rPr>
                  <a:t> 	</a:t>
                </a:r>
                <a:r>
                  <a:rPr lang="en-US" b="1" dirty="0" smtClean="0">
                    <a:latin typeface="Avenir Book" charset="0"/>
                    <a:ea typeface="Avenir Book" charset="0"/>
                    <a:cs typeface="Avenir Book" charset="0"/>
                  </a:rPr>
                  <a:t>given</a:t>
                </a:r>
                <a:r>
                  <a:rPr lang="en-US" dirty="0" smtClean="0">
                    <a:latin typeface="Avenir Book" charset="0"/>
                    <a:ea typeface="Avenir Book" charset="0"/>
                    <a:cs typeface="Avenir Book" charset="0"/>
                  </a:rPr>
                  <a:t> </a:t>
                </a:r>
                <a:r>
                  <a:rPr lang="en-US" dirty="0">
                    <a:latin typeface="Avenir Book" charset="0"/>
                    <a:ea typeface="Avenir Book" charset="0"/>
                    <a:cs typeface="Avenir Book" charset="0"/>
                  </a:rPr>
                  <a:t>the strategies of the other players 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4525963"/>
              </a:xfrm>
              <a:blipFill rotWithShape="0">
                <a:blip r:embed="rId2"/>
                <a:stretch>
                  <a:fillRect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16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Prisoner’s Dilemma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231427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/>
                <a:gridCol w="1809957"/>
                <a:gridCol w="2015760"/>
                <a:gridCol w="2071330"/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indent="0" algn="ctr" defTabSz="914400">
              <a:spcBef>
                <a:spcPts val="0"/>
              </a:spcBef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Each prisoner would profit by switching to defection assuming that the other prisoner continues to cooperate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6504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Prisoner’s Dilemma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142232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/>
                <a:gridCol w="1809957"/>
                <a:gridCol w="2015760"/>
                <a:gridCol w="2071330"/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indent="0" algn="ctr" defTabSz="914400">
              <a:spcBef>
                <a:spcPts val="0"/>
              </a:spcBef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Each prisoner would profit by switching to defection assuming that the other prisoner continues to cooperate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902035" y="5278582"/>
            <a:ext cx="540327" cy="415637"/>
          </a:xfrm>
          <a:prstGeom prst="rect">
            <a:avLst/>
          </a:prstGeom>
          <a:solidFill>
            <a:schemeClr val="accent3"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038109" y="4364182"/>
            <a:ext cx="8589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62254" y="4572000"/>
            <a:ext cx="0" cy="665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415753" y="4095246"/>
            <a:ext cx="451158" cy="476754"/>
          </a:xfrm>
          <a:prstGeom prst="rect">
            <a:avLst/>
          </a:prstGeom>
          <a:solidFill>
            <a:schemeClr val="accent3"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4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Prisoner’s Dilemma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02198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/>
                <a:gridCol w="1809957"/>
                <a:gridCol w="2015760"/>
                <a:gridCol w="2071330"/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152909" cy="4525963"/>
          </a:xfrm>
        </p:spPr>
        <p:txBody>
          <a:bodyPr/>
          <a:lstStyle/>
          <a:p>
            <a:pPr marL="0" indent="0" algn="ctr" defTabSz="914400">
              <a:spcBef>
                <a:spcPts val="0"/>
              </a:spcBef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If they both trust that the other prisoner will cooperate, each should defect. But both defecting results in lower scores!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139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Tragedy of the Commons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Individuals act in their own self-interest contrary to the common good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063082"/>
            <a:ext cx="2844800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85" y="3952611"/>
            <a:ext cx="2545715" cy="17864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83778" y="5716366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Political Ads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739" y="3063082"/>
            <a:ext cx="2962710" cy="25183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15159" y="5716366"/>
            <a:ext cx="2799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Nuclear Arms Race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588" y="3063082"/>
            <a:ext cx="2907665" cy="20404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36547" y="5716366"/>
            <a:ext cx="225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venir Book" charset="0"/>
                <a:ea typeface="Avenir Book" charset="0"/>
                <a:cs typeface="Avenir Book" charset="0"/>
              </a:rPr>
              <a:t>CO2 Emissions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76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Nash Equilibrium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273570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/>
                <a:gridCol w="1809957"/>
                <a:gridCol w="2015760"/>
                <a:gridCol w="2071330"/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599" y="1600201"/>
                <a:ext cx="11152909" cy="4525963"/>
              </a:xfrm>
            </p:spPr>
            <p:txBody>
              <a:bodyPr/>
              <a:lstStyle/>
              <a:p>
                <a:pPr marL="0" indent="0" algn="ctr" defTabSz="914400">
                  <a:spcBef>
                    <a:spcPts val="0"/>
                  </a:spcBef>
                  <a:buNone/>
                </a:pPr>
                <a:r>
                  <a:rPr lang="en-US" dirty="0" smtClean="0">
                    <a:latin typeface="Avenir Book" charset="0"/>
                    <a:ea typeface="Avenir Book" charset="0"/>
                    <a:cs typeface="Avenir Book" charset="0"/>
                  </a:rPr>
                  <a:t>Nash Equilibria are strategy profiles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 smtClean="0">
                    <a:latin typeface="Avenir Book" charset="0"/>
                    <a:ea typeface="Avenir Book" charset="0"/>
                    <a:cs typeface="Avenir Book" charset="0"/>
                  </a:rPr>
                  <a:t> where none of the participants benefit from unilaterally changing their decision.</a:t>
                </a:r>
              </a:p>
              <a:p>
                <a:pPr marL="0" indent="0" algn="ctr" defTabSz="914400">
                  <a:spcBef>
                    <a:spcPts val="0"/>
                  </a:spcBef>
                  <a:buNone/>
                </a:pPr>
                <a:endParaRPr lang="en-US" dirty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pPr mar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charset="0"/>
                          <a:ea typeface="Avenir Book" charset="0"/>
                          <a:cs typeface="Avenir Book" charset="0"/>
                        </a:rPr>
                        <m:t>∀</m:t>
                      </m:r>
                      <m:r>
                        <a:rPr lang="en-US" sz="3000" b="0" i="1" smtClean="0">
                          <a:latin typeface="Cambria Math" charset="0"/>
                          <a:ea typeface="Avenir Book" charset="0"/>
                          <a:cs typeface="Avenir Book" charset="0"/>
                        </a:rPr>
                        <m:t>𝑖</m:t>
                      </m:r>
                      <m:r>
                        <a:rPr lang="en-US" sz="3000" b="0" i="1" smtClean="0">
                          <a:latin typeface="Cambria Math" charset="0"/>
                          <a:ea typeface="Avenir Book" charset="0"/>
                          <a:cs typeface="Avenir Book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𝑢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000" b="0" i="1" smtClean="0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000" b="0" i="1" smtClean="0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</m:ctrlPr>
                            </m:accPr>
                            <m:e>
                              <m:r>
                                <a:rPr lang="en-US" sz="3000" b="0" i="1" smtClean="0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r>
                        <a:rPr lang="en-US" sz="3000" b="0" i="1" smtClean="0">
                          <a:latin typeface="Cambria Math" charset="0"/>
                          <a:ea typeface="Avenir Book" charset="0"/>
                          <a:cs typeface="Avenir Book" charset="0"/>
                        </a:rPr>
                        <m:t>≥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𝑢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𝑖</m:t>
                          </m:r>
                        </m:sub>
                      </m:sSub>
                      <m:r>
                        <a:rPr lang="en-US" sz="3000" b="0" i="1" smtClean="0">
                          <a:latin typeface="Cambria Math" charset="0"/>
                          <a:ea typeface="Avenir Book" charset="0"/>
                          <a:cs typeface="Avenir Book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charset="0"/>
                          <a:ea typeface="Avenir Book" charset="0"/>
                          <a:cs typeface="Avenir Book" charset="0"/>
                        </a:rPr>
                        <m:t>𝑛𝑒𝑖𝑔h𝑏𝑜𝑟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000" b="0" i="1" smtClean="0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</m:ctrlPr>
                            </m:accPr>
                            <m:e>
                              <m:r>
                                <a:rPr lang="en-US" sz="3000" b="0" i="1" smtClean="0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r>
                        <a:rPr lang="en-US" sz="3000" b="0" i="1" smtClean="0">
                          <a:latin typeface="Cambria Math" charset="0"/>
                          <a:ea typeface="Avenir Book" charset="0"/>
                          <a:cs typeface="Avenir Book" charset="0"/>
                        </a:rPr>
                        <m:t>)</m:t>
                      </m:r>
                    </m:oMath>
                  </m:oMathPara>
                </a14:m>
                <a:endParaRPr lang="en-US" sz="3000" dirty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600201"/>
                <a:ext cx="11152909" cy="4525963"/>
              </a:xfrm>
              <a:blipFill rotWithShape="0">
                <a:blip r:embed="rId2"/>
                <a:stretch>
                  <a:fillRect l="-1366" t="-1482" r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0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Nash Equilibrium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712914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/>
                <a:gridCol w="1809957"/>
                <a:gridCol w="2015760"/>
                <a:gridCol w="2071330"/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599" y="1600201"/>
                <a:ext cx="11152909" cy="4525963"/>
              </a:xfrm>
            </p:spPr>
            <p:txBody>
              <a:bodyPr/>
              <a:lstStyle/>
              <a:p>
                <a:pPr marL="0" indent="0" algn="ctr" defTabSz="914400">
                  <a:spcBef>
                    <a:spcPts val="0"/>
                  </a:spcBef>
                  <a:buNone/>
                </a:pPr>
                <a:r>
                  <a:rPr lang="en-US" dirty="0" smtClean="0">
                    <a:latin typeface="Avenir Book" charset="0"/>
                    <a:ea typeface="Avenir Book" charset="0"/>
                    <a:cs typeface="Avenir Book" charset="0"/>
                  </a:rPr>
                  <a:t>Nash Equilibria are strategy profiles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 smtClean="0">
                    <a:latin typeface="Avenir Book" charset="0"/>
                    <a:ea typeface="Avenir Book" charset="0"/>
                    <a:cs typeface="Avenir Book" charset="0"/>
                  </a:rPr>
                  <a:t> where none of the participants benefit from unilaterally changing their decision.</a:t>
                </a:r>
                <a:endParaRPr lang="en-US" dirty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600201"/>
                <a:ext cx="11152909" cy="4525963"/>
              </a:xfrm>
              <a:blipFill rotWithShape="0">
                <a:blip r:embed="rId2"/>
                <a:stretch>
                  <a:fillRect l="-1366" t="-1482" r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 flipV="1">
            <a:off x="6858000" y="5491527"/>
            <a:ext cx="1116177" cy="132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8500649" y="4606636"/>
            <a:ext cx="0" cy="6788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18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Nash Equilibrium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591835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/>
                <a:gridCol w="1809957"/>
                <a:gridCol w="2015760"/>
                <a:gridCol w="2071330"/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152909" cy="4525963"/>
          </a:xfrm>
        </p:spPr>
        <p:txBody>
          <a:bodyPr/>
          <a:lstStyle/>
          <a:p>
            <a:pPr marL="0" indent="0" algn="ctr" defTabSz="914400">
              <a:spcBef>
                <a:spcPts val="0"/>
              </a:spcBef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NOT A NASH EQUILIBRIUM - participants benefit from unilaterally changing their decision.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038109" y="4364182"/>
            <a:ext cx="8589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262254" y="4572000"/>
            <a:ext cx="0" cy="665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00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Strict Nash Equilibrium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122752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/>
                <a:gridCol w="1809957"/>
                <a:gridCol w="2015760"/>
                <a:gridCol w="2071330"/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 smtClean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599" y="1600201"/>
                <a:ext cx="11152909" cy="4525963"/>
              </a:xfrm>
            </p:spPr>
            <p:txBody>
              <a:bodyPr/>
              <a:lstStyle/>
              <a:p>
                <a:pPr marL="0" indent="0" algn="ctr" defTabSz="914400">
                  <a:spcBef>
                    <a:spcPts val="0"/>
                  </a:spcBef>
                  <a:buNone/>
                </a:pPr>
                <a:r>
                  <a:rPr lang="en-US" dirty="0" smtClean="0">
                    <a:latin typeface="Avenir Book" charset="0"/>
                    <a:ea typeface="Avenir Book" charset="0"/>
                    <a:cs typeface="Avenir Book" charset="0"/>
                  </a:rPr>
                  <a:t>Strict Nash Equilibria are Nash Equilibria where the ”neighbor” strategy profiles have strictly less utility (&lt;u)</a:t>
                </a:r>
              </a:p>
              <a:p>
                <a:pPr marL="0" indent="0" algn="ctr" defTabSz="914400">
                  <a:spcBef>
                    <a:spcPts val="0"/>
                  </a:spcBef>
                  <a:buNone/>
                </a:pPr>
                <a:endParaRPr lang="en-US" dirty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pPr mar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∀</m:t>
                      </m:r>
                      <m:r>
                        <a:rPr lang="en-US" sz="30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𝑖</m:t>
                      </m:r>
                      <m:r>
                        <a:rPr lang="en-US" sz="30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 </m:t>
                      </m:r>
                      <m:sSub>
                        <m:sSubPr>
                          <m:ctrlPr>
                            <a:rPr lang="en-US" sz="30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𝑢</m:t>
                          </m:r>
                        </m:e>
                        <m:sub>
                          <m:r>
                            <a:rPr lang="en-US" sz="30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0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0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r>
                        <a:rPr lang="en-US" sz="30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&gt;</m:t>
                      </m:r>
                      <m:sSub>
                        <m:sSubPr>
                          <m:ctrlPr>
                            <a:rPr lang="en-US" sz="30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𝑢</m:t>
                          </m:r>
                        </m:e>
                        <m:sub>
                          <m:r>
                            <a:rPr lang="en-US" sz="30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𝑖</m:t>
                          </m:r>
                        </m:sub>
                      </m:sSub>
                      <m:r>
                        <a:rPr lang="en-US" sz="30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(</m:t>
                      </m:r>
                      <m:r>
                        <a:rPr lang="en-US" sz="30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𝑛𝑒𝑖𝑔h𝑏𝑜𝑟</m:t>
                      </m:r>
                      <m:d>
                        <m:dPr>
                          <m:ctrlPr>
                            <a:rPr lang="en-US" sz="30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0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r>
                        <a:rPr lang="en-US" sz="30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)</m:t>
                      </m:r>
                    </m:oMath>
                  </m:oMathPara>
                </a14:m>
                <a:endParaRPr lang="en-US" sz="3000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600201"/>
                <a:ext cx="11152909" cy="4525963"/>
              </a:xfrm>
              <a:blipFill rotWithShape="0">
                <a:blip r:embed="rId2"/>
                <a:stretch>
                  <a:fillRect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 flipV="1">
            <a:off x="6858000" y="5491527"/>
            <a:ext cx="1116177" cy="132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8500649" y="4606636"/>
            <a:ext cx="0" cy="6788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9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Professor’s Dilemma!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05651"/>
              </p:ext>
            </p:extLst>
          </p:nvPr>
        </p:nvGraphicFramePr>
        <p:xfrm>
          <a:off x="3449781" y="2699452"/>
          <a:ext cx="6024957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3783"/>
                <a:gridCol w="1217130"/>
                <a:gridCol w="1797249"/>
                <a:gridCol w="1846795"/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Student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Study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Games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Professor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Effort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,1000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Slack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53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Wheel Of Fortune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875896" y="1658536"/>
            <a:ext cx="366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MARKOV DECISION PROCESSES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688" y="2042275"/>
            <a:ext cx="6070600" cy="3416300"/>
          </a:xfrm>
          <a:prstGeom prst="rect">
            <a:avLst/>
          </a:prstGeom>
        </p:spPr>
      </p:pic>
      <p:sp>
        <p:nvSpPr>
          <p:cNvPr id="81" name="Oval 80"/>
          <p:cNvSpPr/>
          <p:nvPr/>
        </p:nvSpPr>
        <p:spPr>
          <a:xfrm>
            <a:off x="2316081" y="2695981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Arrow 81"/>
          <p:cNvSpPr/>
          <p:nvPr/>
        </p:nvSpPr>
        <p:spPr>
          <a:xfrm>
            <a:off x="3041295" y="2863648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/>
          <p:cNvSpPr/>
          <p:nvPr/>
        </p:nvSpPr>
        <p:spPr>
          <a:xfrm rot="2878109">
            <a:off x="2791123" y="3418199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/>
          <p:cNvSpPr/>
          <p:nvPr/>
        </p:nvSpPr>
        <p:spPr>
          <a:xfrm rot="5849468">
            <a:off x="2202873" y="3555486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2568528" y="28881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</a:t>
            </a:r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3115071" y="352931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3429523" y="284640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382141" y="36997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cxnSp>
        <p:nvCxnSpPr>
          <p:cNvPr id="89" name="Straight Arrow Connector 88"/>
          <p:cNvCxnSpPr/>
          <p:nvPr/>
        </p:nvCxnSpPr>
        <p:spPr>
          <a:xfrm flipH="1">
            <a:off x="1937993" y="4069120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2514962" y="4069120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514962" y="4069120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 rot="19057597">
            <a:off x="3193693" y="3715927"/>
            <a:ext cx="1087820" cy="1193554"/>
            <a:chOff x="2185949" y="3539418"/>
            <a:chExt cx="1087820" cy="1193554"/>
          </a:xfrm>
        </p:grpSpPr>
        <p:cxnSp>
          <p:nvCxnSpPr>
            <p:cNvPr id="93" name="Straight Arrow Connector 92"/>
            <p:cNvCxnSpPr/>
            <p:nvPr/>
          </p:nvCxnSpPr>
          <p:spPr>
            <a:xfrm flipH="1">
              <a:off x="2185949" y="3539418"/>
              <a:ext cx="57697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2762918" y="3539418"/>
              <a:ext cx="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2762918" y="3539418"/>
              <a:ext cx="510851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 rot="16200000">
            <a:off x="3739681" y="2498197"/>
            <a:ext cx="1087820" cy="1193554"/>
            <a:chOff x="2185949" y="3539418"/>
            <a:chExt cx="1087820" cy="1193554"/>
          </a:xfrm>
        </p:grpSpPr>
        <p:cxnSp>
          <p:nvCxnSpPr>
            <p:cNvPr id="97" name="Straight Arrow Connector 96"/>
            <p:cNvCxnSpPr/>
            <p:nvPr/>
          </p:nvCxnSpPr>
          <p:spPr>
            <a:xfrm flipH="1">
              <a:off x="2185949" y="3539418"/>
              <a:ext cx="57697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2762918" y="3539418"/>
              <a:ext cx="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2762918" y="3539418"/>
              <a:ext cx="510851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4932046" y="335039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$$$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861846" y="4411072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WHEEL 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OUTCOME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220355" y="235129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PUZZLE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942893" y="261857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venir Book" charset="0"/>
                <a:ea typeface="Avenir Book" charset="0"/>
                <a:cs typeface="Avenir Book" charset="0"/>
              </a:rPr>
              <a:t>SPIN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095409" y="3255200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BUY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651894" y="3442731"/>
            <a:ext cx="876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SOLVE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85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 7: What is/are the Nash Equilibrium?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379946"/>
              </p:ext>
            </p:extLst>
          </p:nvPr>
        </p:nvGraphicFramePr>
        <p:xfrm>
          <a:off x="3449781" y="2699452"/>
          <a:ext cx="6024957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3783"/>
                <a:gridCol w="1217130"/>
                <a:gridCol w="1797249"/>
                <a:gridCol w="1846795"/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Student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Study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Games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Professor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Effort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,1000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Slack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255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 7: Nash Equilibrium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007323"/>
              </p:ext>
            </p:extLst>
          </p:nvPr>
        </p:nvGraphicFramePr>
        <p:xfrm>
          <a:off x="3449781" y="2699452"/>
          <a:ext cx="6024957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3783"/>
                <a:gridCol w="1217130"/>
                <a:gridCol w="1797249"/>
                <a:gridCol w="1846795"/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Student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Study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Games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Professor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Effort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,1000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Slack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295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 7.5: Which are Strict Nash Equilibria?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379946"/>
              </p:ext>
            </p:extLst>
          </p:nvPr>
        </p:nvGraphicFramePr>
        <p:xfrm>
          <a:off x="3449781" y="2699452"/>
          <a:ext cx="6024957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3783"/>
                <a:gridCol w="1217130"/>
                <a:gridCol w="1797249"/>
                <a:gridCol w="1846795"/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Student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Study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Games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Professor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Effort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,1000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Slack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05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Strict Nash Equilibria?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38895" y="1781546"/>
            <a:ext cx="81142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Avenir Book" charset="0"/>
                <a:ea typeface="Avenir Book" charset="0"/>
                <a:cs typeface="Avenir Book" charset="0"/>
              </a:rPr>
              <a:t>Effort/Study is a Strict NE, Slack/Games is not!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074489"/>
              </p:ext>
            </p:extLst>
          </p:nvPr>
        </p:nvGraphicFramePr>
        <p:xfrm>
          <a:off x="3449781" y="2699452"/>
          <a:ext cx="6024957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3783"/>
                <a:gridCol w="1217130"/>
                <a:gridCol w="1797249"/>
                <a:gridCol w="1846795"/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Student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Study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Games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Professor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Effort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,1000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Slack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543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 Pure Nash Equilibrium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360727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Pure Nash Equilibria have a pure strategy</a:t>
            </a:r>
          </a:p>
          <a:p>
            <a:r>
              <a:rPr lang="en-US" dirty="0" smtClean="0"/>
              <a:t>Option 1: Examine each state and determine if it fits the criteria</a:t>
            </a:r>
          </a:p>
          <a:p>
            <a:r>
              <a:rPr lang="en-US" dirty="0" smtClean="0"/>
              <a:t>Option 2: Find a </a:t>
            </a:r>
            <a:r>
              <a:rPr lang="en-US" i="1" dirty="0" smtClean="0"/>
              <a:t>dominating</a:t>
            </a:r>
            <a:r>
              <a:rPr lang="en-US" dirty="0" smtClean="0"/>
              <a:t> strategy and eliminate all other row or columns and </a:t>
            </a:r>
            <a:r>
              <a:rPr lang="en-US" dirty="0" err="1" smtClean="0"/>
              <a:t>recurse</a:t>
            </a:r>
            <a:endParaRPr lang="en-US" dirty="0" smtClean="0"/>
          </a:p>
          <a:p>
            <a:r>
              <a:rPr lang="en-US" dirty="0" smtClean="0"/>
              <a:t>Option 3: Remove a strictly </a:t>
            </a:r>
            <a:r>
              <a:rPr lang="en-US" i="1" dirty="0" smtClean="0"/>
              <a:t>dominated</a:t>
            </a:r>
            <a:r>
              <a:rPr lang="en-US" dirty="0" smtClean="0"/>
              <a:t> strategy and </a:t>
            </a:r>
            <a:r>
              <a:rPr lang="en-US" dirty="0" err="1" smtClean="0"/>
              <a:t>recurse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29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 Pure Nash Equilibrium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466514"/>
              </p:ext>
            </p:extLst>
          </p:nvPr>
        </p:nvGraphicFramePr>
        <p:xfrm>
          <a:off x="655811" y="4653894"/>
          <a:ext cx="29162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1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86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52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521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360727" cy="4525963"/>
          </a:xfrm>
        </p:spPr>
        <p:txBody>
          <a:bodyPr/>
          <a:lstStyle/>
          <a:p>
            <a:r>
              <a:rPr lang="en-US" dirty="0" smtClean="0"/>
              <a:t>Option 1: Examine each state and determine if it fits the criteria</a:t>
            </a:r>
          </a:p>
          <a:p>
            <a:r>
              <a:rPr lang="en-US" dirty="0" smtClean="0"/>
              <a:t>Option 2: Find a </a:t>
            </a:r>
            <a:r>
              <a:rPr lang="en-US" i="1" dirty="0" smtClean="0"/>
              <a:t>dominating</a:t>
            </a:r>
            <a:r>
              <a:rPr lang="en-US" dirty="0" smtClean="0"/>
              <a:t> strategy and eliminate all other row or columns and </a:t>
            </a:r>
            <a:r>
              <a:rPr lang="en-US" dirty="0" err="1" smtClean="0"/>
              <a:t>recurse</a:t>
            </a:r>
            <a:endParaRPr lang="en-US" dirty="0" smtClean="0"/>
          </a:p>
          <a:p>
            <a:r>
              <a:rPr lang="en-US" dirty="0" smtClean="0"/>
              <a:t>Option 3: Remove a strictly </a:t>
            </a:r>
            <a:r>
              <a:rPr lang="en-US" i="1" dirty="0" smtClean="0"/>
              <a:t>dominated</a:t>
            </a:r>
            <a:r>
              <a:rPr lang="en-US" dirty="0" smtClean="0"/>
              <a:t> strategy and </a:t>
            </a:r>
            <a:r>
              <a:rPr lang="en-US" dirty="0" err="1" smtClean="0"/>
              <a:t>recurse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 Pure Nash Equilibrium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5811" y="4653894"/>
          <a:ext cx="29162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1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86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52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521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360727" cy="4525963"/>
          </a:xfrm>
        </p:spPr>
        <p:txBody>
          <a:bodyPr/>
          <a:lstStyle/>
          <a:p>
            <a:r>
              <a:rPr lang="en-US" dirty="0" smtClean="0"/>
              <a:t>Option 1: Examine each state and determine if it fits the criteria</a:t>
            </a:r>
          </a:p>
          <a:p>
            <a:r>
              <a:rPr lang="en-US" dirty="0" smtClean="0"/>
              <a:t>Option 2: Find a </a:t>
            </a:r>
            <a:r>
              <a:rPr lang="en-US" i="1" dirty="0" smtClean="0"/>
              <a:t>dominating</a:t>
            </a:r>
            <a:r>
              <a:rPr lang="en-US" dirty="0" smtClean="0"/>
              <a:t> strategy and eliminate all other row or columns and </a:t>
            </a:r>
            <a:r>
              <a:rPr lang="en-US" dirty="0" err="1" smtClean="0"/>
              <a:t>recurse</a:t>
            </a: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</a:rPr>
              <a:t>Option 3: Remove a strictly </a:t>
            </a:r>
            <a:r>
              <a:rPr lang="en-US" i="1" dirty="0" smtClean="0">
                <a:solidFill>
                  <a:schemeClr val="accent2"/>
                </a:solidFill>
              </a:rPr>
              <a:t>dominated</a:t>
            </a:r>
            <a:r>
              <a:rPr lang="en-US" dirty="0" smtClean="0">
                <a:solidFill>
                  <a:schemeClr val="accent2"/>
                </a:solidFill>
              </a:rPr>
              <a:t> strategy and </a:t>
            </a:r>
            <a:r>
              <a:rPr lang="en-US" dirty="0" err="1" smtClean="0">
                <a:solidFill>
                  <a:schemeClr val="accent2"/>
                </a:solidFill>
              </a:rPr>
              <a:t>recurse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3186543" y="5084618"/>
            <a:ext cx="316201" cy="139807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479962" y="5084618"/>
            <a:ext cx="316201" cy="139807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6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Pure Nash Equilibrium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5811" y="4653894"/>
          <a:ext cx="29162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1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86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52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521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974006" y="4653894"/>
          <a:ext cx="22195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9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99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464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655892" y="5483413"/>
            <a:ext cx="281651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360727" cy="4525963"/>
          </a:xfrm>
        </p:spPr>
        <p:txBody>
          <a:bodyPr/>
          <a:lstStyle/>
          <a:p>
            <a:r>
              <a:rPr lang="en-US" dirty="0" smtClean="0"/>
              <a:t>Option 1: Examine each state and determine if it fits the criteria</a:t>
            </a:r>
          </a:p>
          <a:p>
            <a:r>
              <a:rPr lang="en-US" dirty="0" smtClean="0"/>
              <a:t>Option 2: Find a </a:t>
            </a:r>
            <a:r>
              <a:rPr lang="en-US" i="1" dirty="0" smtClean="0"/>
              <a:t>dominating</a:t>
            </a:r>
            <a:r>
              <a:rPr lang="en-US" dirty="0" smtClean="0"/>
              <a:t> strategy and eliminate all other row or columns and </a:t>
            </a:r>
            <a:r>
              <a:rPr lang="en-US" dirty="0" err="1" smtClean="0"/>
              <a:t>recurse</a:t>
            </a:r>
            <a:endParaRPr lang="en-US" dirty="0" smtClean="0"/>
          </a:p>
          <a:p>
            <a:r>
              <a:rPr lang="en-US" dirty="0" smtClean="0"/>
              <a:t>Option 3: Remove a strictly </a:t>
            </a:r>
            <a:r>
              <a:rPr lang="en-US" i="1" dirty="0" smtClean="0"/>
              <a:t>dominated</a:t>
            </a:r>
            <a:r>
              <a:rPr lang="en-US" dirty="0" smtClean="0"/>
              <a:t> strategy and </a:t>
            </a:r>
            <a:r>
              <a:rPr lang="en-US" dirty="0" err="1" smtClean="0"/>
              <a:t>recurse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99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Pure Nash Equilibrium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5811" y="4653894"/>
          <a:ext cx="29162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1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86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52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521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974006" y="4653894"/>
          <a:ext cx="22195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9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99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464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655892" y="5483413"/>
            <a:ext cx="281651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360727" cy="4525963"/>
          </a:xfrm>
        </p:spPr>
        <p:txBody>
          <a:bodyPr/>
          <a:lstStyle/>
          <a:p>
            <a:r>
              <a:rPr lang="en-US" dirty="0" smtClean="0"/>
              <a:t>Option 1: Examine each state and determine if it fits the criteria</a:t>
            </a:r>
          </a:p>
          <a:p>
            <a:r>
              <a:rPr lang="en-US" dirty="0" smtClean="0"/>
              <a:t>Option 2: Find a </a:t>
            </a:r>
            <a:r>
              <a:rPr lang="en-US" i="1" dirty="0" smtClean="0"/>
              <a:t>dominating</a:t>
            </a:r>
            <a:r>
              <a:rPr lang="en-US" dirty="0" smtClean="0"/>
              <a:t> strategy and eliminate all other row or columns and </a:t>
            </a:r>
            <a:r>
              <a:rPr lang="en-US" dirty="0" err="1" smtClean="0"/>
              <a:t>recurse</a:t>
            </a: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</a:rPr>
              <a:t>Option 3: Remove a strictly </a:t>
            </a:r>
            <a:r>
              <a:rPr lang="en-US" i="1" dirty="0" smtClean="0">
                <a:solidFill>
                  <a:schemeClr val="accent2"/>
                </a:solidFill>
              </a:rPr>
              <a:t>dominated</a:t>
            </a:r>
            <a:r>
              <a:rPr lang="en-US" dirty="0" smtClean="0">
                <a:solidFill>
                  <a:schemeClr val="accent2"/>
                </a:solidFill>
              </a:rPr>
              <a:t> strategy and </a:t>
            </a:r>
            <a:r>
              <a:rPr lang="en-US" dirty="0" err="1" smtClean="0">
                <a:solidFill>
                  <a:schemeClr val="accent2"/>
                </a:solidFill>
              </a:rPr>
              <a:t>recurse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664774" y="6094766"/>
            <a:ext cx="1431226" cy="34636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64774" y="5653175"/>
            <a:ext cx="1431226" cy="3042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1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Pure Nash Equilibrium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5811" y="4653894"/>
          <a:ext cx="29162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1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86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52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521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974006" y="4653894"/>
          <a:ext cx="22195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9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99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464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655892" y="5483413"/>
            <a:ext cx="281651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516592" y="4653894"/>
          <a:ext cx="1860663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76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158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6261861" y="5483413"/>
            <a:ext cx="198567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360727" cy="4525963"/>
          </a:xfrm>
        </p:spPr>
        <p:txBody>
          <a:bodyPr/>
          <a:lstStyle/>
          <a:p>
            <a:r>
              <a:rPr lang="en-US" dirty="0" smtClean="0"/>
              <a:t>Option 1: Examine each state and determine if it fits the criteria</a:t>
            </a:r>
          </a:p>
          <a:p>
            <a:r>
              <a:rPr lang="en-US" dirty="0" smtClean="0"/>
              <a:t>Option 2: Find a </a:t>
            </a:r>
            <a:r>
              <a:rPr lang="en-US" i="1" dirty="0" smtClean="0"/>
              <a:t>dominating</a:t>
            </a:r>
            <a:r>
              <a:rPr lang="en-US" dirty="0" smtClean="0"/>
              <a:t> strategy and eliminate all other row or columns and </a:t>
            </a:r>
            <a:r>
              <a:rPr lang="en-US" dirty="0" err="1" smtClean="0"/>
              <a:t>recurse</a:t>
            </a:r>
            <a:endParaRPr lang="en-US" dirty="0" smtClean="0"/>
          </a:p>
          <a:p>
            <a:r>
              <a:rPr lang="en-US" dirty="0" smtClean="0"/>
              <a:t>Option 3: Remove a strictly </a:t>
            </a:r>
            <a:r>
              <a:rPr lang="en-US" i="1" dirty="0" smtClean="0"/>
              <a:t>dominated</a:t>
            </a:r>
            <a:r>
              <a:rPr lang="en-US" dirty="0" smtClean="0"/>
              <a:t> strategy and </a:t>
            </a:r>
            <a:r>
              <a:rPr lang="en-US" dirty="0" err="1" smtClean="0"/>
              <a:t>recurse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35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Wheel Of Fortune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8334704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879021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790387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/>
          <p:cNvSpPr/>
          <p:nvPr/>
        </p:nvSpPr>
        <p:spPr>
          <a:xfrm>
            <a:off x="8232228" y="2027868"/>
            <a:ext cx="930166" cy="81980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0" idx="3"/>
            <a:endCxn id="28" idx="7"/>
          </p:cNvCxnSpPr>
          <p:nvPr/>
        </p:nvCxnSpPr>
        <p:spPr>
          <a:xfrm flipH="1">
            <a:off x="7498030" y="2847674"/>
            <a:ext cx="1199281" cy="129975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0" idx="3"/>
            <a:endCxn id="25" idx="0"/>
          </p:cNvCxnSpPr>
          <p:nvPr/>
        </p:nvCxnSpPr>
        <p:spPr>
          <a:xfrm>
            <a:off x="8697311" y="2847674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0" idx="3"/>
            <a:endCxn id="29" idx="1"/>
          </p:cNvCxnSpPr>
          <p:nvPr/>
        </p:nvCxnSpPr>
        <p:spPr>
          <a:xfrm>
            <a:off x="8697311" y="2847674"/>
            <a:ext cx="1199281" cy="129975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127129" y="22531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PUZZLE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316320" y="323755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6637283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14252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214252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8143311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8720280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720280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9618118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95087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0195087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119241" y="605395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$$$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373874" y="4568326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WHEEL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OUTCOMES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985143" y="166731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venir Book" charset="0"/>
                <a:ea typeface="Avenir Book" charset="0"/>
                <a:cs typeface="Avenir Book" charset="0"/>
              </a:rPr>
              <a:t>GAME TREE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2316081" y="2695981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>
            <a:off x="3041295" y="2863648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 rot="2878109">
            <a:off x="2791123" y="3418199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Arrow 81"/>
          <p:cNvSpPr/>
          <p:nvPr/>
        </p:nvSpPr>
        <p:spPr>
          <a:xfrm rot="5849468">
            <a:off x="2202873" y="3555486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2568528" y="28881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</a:t>
            </a:r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3115071" y="352931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3429523" y="284640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2382141" y="36997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cxnSp>
        <p:nvCxnSpPr>
          <p:cNvPr id="87" name="Straight Arrow Connector 86"/>
          <p:cNvCxnSpPr/>
          <p:nvPr/>
        </p:nvCxnSpPr>
        <p:spPr>
          <a:xfrm flipH="1">
            <a:off x="1937993" y="4069120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2514962" y="4069120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2514962" y="4069120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0" name="Group 89"/>
          <p:cNvGrpSpPr/>
          <p:nvPr/>
        </p:nvGrpSpPr>
        <p:grpSpPr>
          <a:xfrm rot="19057597">
            <a:off x="3193693" y="3715927"/>
            <a:ext cx="1087820" cy="1193554"/>
            <a:chOff x="2185949" y="3539418"/>
            <a:chExt cx="1087820" cy="1193554"/>
          </a:xfrm>
        </p:grpSpPr>
        <p:cxnSp>
          <p:nvCxnSpPr>
            <p:cNvPr id="91" name="Straight Arrow Connector 90"/>
            <p:cNvCxnSpPr/>
            <p:nvPr/>
          </p:nvCxnSpPr>
          <p:spPr>
            <a:xfrm flipH="1">
              <a:off x="2185949" y="3539418"/>
              <a:ext cx="57697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2762918" y="3539418"/>
              <a:ext cx="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2762918" y="3539418"/>
              <a:ext cx="510851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 rot="16200000">
            <a:off x="3739681" y="2498197"/>
            <a:ext cx="1087820" cy="1193554"/>
            <a:chOff x="2185949" y="3539418"/>
            <a:chExt cx="1087820" cy="1193554"/>
          </a:xfrm>
        </p:grpSpPr>
        <p:cxnSp>
          <p:nvCxnSpPr>
            <p:cNvPr id="95" name="Straight Arrow Connector 94"/>
            <p:cNvCxnSpPr/>
            <p:nvPr/>
          </p:nvCxnSpPr>
          <p:spPr>
            <a:xfrm flipH="1">
              <a:off x="2185949" y="3539418"/>
              <a:ext cx="57697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2762918" y="3539418"/>
              <a:ext cx="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2762918" y="3539418"/>
              <a:ext cx="510851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/>
          <p:cNvSpPr txBox="1"/>
          <p:nvPr/>
        </p:nvSpPr>
        <p:spPr>
          <a:xfrm>
            <a:off x="4932046" y="335039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$$$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861846" y="4411072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WHEEL 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OUTCOME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220355" y="235129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PUZZLE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942893" y="261857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venir Book" charset="0"/>
                <a:ea typeface="Avenir Book" charset="0"/>
                <a:cs typeface="Avenir Book" charset="0"/>
              </a:rPr>
              <a:t>SPIN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095409" y="3255200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BUY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651894" y="3442731"/>
            <a:ext cx="876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SOLVE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875896" y="1658536"/>
            <a:ext cx="366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venir Book" charset="0"/>
                <a:ea typeface="Avenir Book" charset="0"/>
                <a:cs typeface="Avenir Book" charset="0"/>
              </a:rPr>
              <a:t>MARKOV DECISION PROCESSES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51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Pure Nash Equilibrium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5811" y="4653894"/>
          <a:ext cx="29162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1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86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52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521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974006" y="4653894"/>
          <a:ext cx="22195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9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99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464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655892" y="5483413"/>
            <a:ext cx="281651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516592" y="4653894"/>
          <a:ext cx="1860663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76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158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6261861" y="5483413"/>
            <a:ext cx="198567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360727" cy="4525963"/>
          </a:xfrm>
        </p:spPr>
        <p:txBody>
          <a:bodyPr/>
          <a:lstStyle/>
          <a:p>
            <a:r>
              <a:rPr lang="en-US" dirty="0" smtClean="0"/>
              <a:t>Option 1: Examine each state and determine if it fits the criteria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Option 2: Find a </a:t>
            </a:r>
            <a:r>
              <a:rPr lang="en-US" i="1" dirty="0" smtClean="0">
                <a:solidFill>
                  <a:schemeClr val="accent2"/>
                </a:solidFill>
              </a:rPr>
              <a:t>dominating</a:t>
            </a:r>
            <a:r>
              <a:rPr lang="en-US" dirty="0" smtClean="0">
                <a:solidFill>
                  <a:schemeClr val="accent2"/>
                </a:solidFill>
              </a:rPr>
              <a:t> strategy and eliminate all other row or columns and </a:t>
            </a:r>
            <a:r>
              <a:rPr lang="en-US" dirty="0" err="1" smtClean="0">
                <a:solidFill>
                  <a:schemeClr val="accent2"/>
                </a:solidFill>
              </a:rPr>
              <a:t>recurse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/>
              <a:t>Option 3: Remove a strictly </a:t>
            </a:r>
            <a:r>
              <a:rPr lang="en-US" i="1" dirty="0" smtClean="0"/>
              <a:t>dominated</a:t>
            </a:r>
            <a:r>
              <a:rPr lang="en-US" dirty="0" smtClean="0"/>
              <a:t> strategy and </a:t>
            </a:r>
            <a:r>
              <a:rPr lang="en-US" dirty="0" err="1" smtClean="0"/>
              <a:t>recurse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8033344" y="5112327"/>
            <a:ext cx="316201" cy="91316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394057" y="5112327"/>
            <a:ext cx="316201" cy="91316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Pure Nash Equilibrium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5811" y="4653894"/>
          <a:ext cx="29162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1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86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52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521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974006" y="4653894"/>
          <a:ext cx="22195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9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99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464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655892" y="5483413"/>
            <a:ext cx="281651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ight Arrow 8"/>
          <p:cNvSpPr/>
          <p:nvPr/>
        </p:nvSpPr>
        <p:spPr>
          <a:xfrm>
            <a:off x="8433419" y="5478673"/>
            <a:ext cx="198567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836810"/>
              </p:ext>
            </p:extLst>
          </p:nvPr>
        </p:nvGraphicFramePr>
        <p:xfrm>
          <a:off x="8693775" y="4653894"/>
          <a:ext cx="1432455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6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855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360727" cy="4525963"/>
          </a:xfrm>
        </p:spPr>
        <p:txBody>
          <a:bodyPr/>
          <a:lstStyle/>
          <a:p>
            <a:r>
              <a:rPr lang="en-US" dirty="0" smtClean="0"/>
              <a:t>Option 1: Examine each state and determine if it fits the criteria</a:t>
            </a:r>
          </a:p>
          <a:p>
            <a:r>
              <a:rPr lang="en-US" dirty="0" smtClean="0"/>
              <a:t>Option 2: Find a </a:t>
            </a:r>
            <a:r>
              <a:rPr lang="en-US" i="1" dirty="0" smtClean="0"/>
              <a:t>dominating</a:t>
            </a:r>
            <a:r>
              <a:rPr lang="en-US" dirty="0" smtClean="0"/>
              <a:t> strategy and eliminate all other row or columns and </a:t>
            </a:r>
            <a:r>
              <a:rPr lang="en-US" dirty="0" err="1" smtClean="0"/>
              <a:t>recurse</a:t>
            </a:r>
            <a:endParaRPr lang="en-US" dirty="0" smtClean="0"/>
          </a:p>
          <a:p>
            <a:r>
              <a:rPr lang="en-US" dirty="0" smtClean="0"/>
              <a:t>Option 3: Remove a strictly </a:t>
            </a:r>
            <a:r>
              <a:rPr lang="en-US" i="1" dirty="0" smtClean="0"/>
              <a:t>dominated</a:t>
            </a:r>
            <a:r>
              <a:rPr lang="en-US" dirty="0" smtClean="0"/>
              <a:t> strategy and </a:t>
            </a:r>
            <a:r>
              <a:rPr lang="en-US" dirty="0" err="1" smtClean="0"/>
              <a:t>recurse</a:t>
            </a: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6516592" y="4653894"/>
          <a:ext cx="1860663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76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158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Right Arrow 16"/>
          <p:cNvSpPr/>
          <p:nvPr/>
        </p:nvSpPr>
        <p:spPr>
          <a:xfrm>
            <a:off x="6261861" y="5483413"/>
            <a:ext cx="198567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188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Pure Nash Equilibrium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5811" y="4653894"/>
          <a:ext cx="29162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1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86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52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521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974006" y="4653894"/>
          <a:ext cx="22195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9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99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464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655892" y="5483413"/>
            <a:ext cx="281651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ight Arrow 8"/>
          <p:cNvSpPr/>
          <p:nvPr/>
        </p:nvSpPr>
        <p:spPr>
          <a:xfrm>
            <a:off x="8433419" y="5478673"/>
            <a:ext cx="198567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693775" y="4653894"/>
          <a:ext cx="1432455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6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855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360727" cy="4525963"/>
          </a:xfrm>
        </p:spPr>
        <p:txBody>
          <a:bodyPr/>
          <a:lstStyle/>
          <a:p>
            <a:r>
              <a:rPr lang="en-US" dirty="0" smtClean="0"/>
              <a:t>Option 1: Examine each state and determine if it fits the criteria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Option 2: Find a </a:t>
            </a:r>
            <a:r>
              <a:rPr lang="en-US" i="1" dirty="0" smtClean="0">
                <a:solidFill>
                  <a:schemeClr val="accent2"/>
                </a:solidFill>
              </a:rPr>
              <a:t>dominating</a:t>
            </a:r>
            <a:r>
              <a:rPr lang="en-US" dirty="0" smtClean="0">
                <a:solidFill>
                  <a:schemeClr val="accent2"/>
                </a:solidFill>
              </a:rPr>
              <a:t> strategy and eliminate all other row or columns and </a:t>
            </a:r>
            <a:r>
              <a:rPr lang="en-US" dirty="0" err="1" smtClean="0">
                <a:solidFill>
                  <a:schemeClr val="accent2"/>
                </a:solidFill>
              </a:rPr>
              <a:t>recurse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/>
              <a:t>Option 3: Remove a strictly </a:t>
            </a:r>
            <a:r>
              <a:rPr lang="en-US" i="1" dirty="0" smtClean="0"/>
              <a:t>dominated</a:t>
            </a:r>
            <a:r>
              <a:rPr lang="en-US" dirty="0" smtClean="0"/>
              <a:t> strategy and </a:t>
            </a:r>
            <a:r>
              <a:rPr lang="en-US" dirty="0" err="1" smtClean="0"/>
              <a:t>recurse</a:t>
            </a: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6516592" y="4653894"/>
          <a:ext cx="1860663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76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158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Right Arrow 16"/>
          <p:cNvSpPr/>
          <p:nvPr/>
        </p:nvSpPr>
        <p:spPr>
          <a:xfrm>
            <a:off x="6261861" y="5483413"/>
            <a:ext cx="198567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8695004" y="5648435"/>
            <a:ext cx="1431226" cy="34636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1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Pure Nash Equilibrium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5811" y="4653894"/>
          <a:ext cx="29162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1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86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52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521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974006" y="4653894"/>
          <a:ext cx="22195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9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99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464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655892" y="5483413"/>
            <a:ext cx="281651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603085"/>
              </p:ext>
            </p:extLst>
          </p:nvPr>
        </p:nvGraphicFramePr>
        <p:xfrm>
          <a:off x="10442750" y="4649154"/>
          <a:ext cx="139930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191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673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360727" cy="4525963"/>
          </a:xfrm>
        </p:spPr>
        <p:txBody>
          <a:bodyPr/>
          <a:lstStyle/>
          <a:p>
            <a:r>
              <a:rPr lang="en-US" dirty="0" smtClean="0"/>
              <a:t>Option 1: Examine each state and determine if it fits the criteria</a:t>
            </a:r>
          </a:p>
          <a:p>
            <a:r>
              <a:rPr lang="en-US" dirty="0" smtClean="0"/>
              <a:t>Option 2: Find a </a:t>
            </a:r>
            <a:r>
              <a:rPr lang="en-US" i="1" dirty="0" smtClean="0"/>
              <a:t>dominating</a:t>
            </a:r>
            <a:r>
              <a:rPr lang="en-US" dirty="0" smtClean="0"/>
              <a:t> strategy and eliminate all other row or columns and </a:t>
            </a:r>
            <a:r>
              <a:rPr lang="en-US" dirty="0" err="1" smtClean="0"/>
              <a:t>recurse</a:t>
            </a:r>
            <a:endParaRPr lang="en-US" dirty="0" smtClean="0"/>
          </a:p>
          <a:p>
            <a:r>
              <a:rPr lang="en-US" dirty="0" smtClean="0"/>
              <a:t>Option 3: Remove a strictly </a:t>
            </a:r>
            <a:r>
              <a:rPr lang="en-US" i="1" dirty="0" smtClean="0"/>
              <a:t>dominated</a:t>
            </a:r>
            <a:r>
              <a:rPr lang="en-US" dirty="0" smtClean="0"/>
              <a:t> strategy and </a:t>
            </a:r>
            <a:r>
              <a:rPr lang="en-US" dirty="0" err="1" smtClean="0"/>
              <a:t>recurse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8433419" y="5478673"/>
            <a:ext cx="198567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8693775" y="4653894"/>
          <a:ext cx="1432455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6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855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6516592" y="4653894"/>
          <a:ext cx="1860663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76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158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Right Arrow 16"/>
          <p:cNvSpPr/>
          <p:nvPr/>
        </p:nvSpPr>
        <p:spPr>
          <a:xfrm>
            <a:off x="6261861" y="5483413"/>
            <a:ext cx="198567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Right Arrow 18"/>
          <p:cNvSpPr/>
          <p:nvPr/>
        </p:nvSpPr>
        <p:spPr>
          <a:xfrm>
            <a:off x="10192947" y="5478672"/>
            <a:ext cx="198567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823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Nash Equilibrium Example 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21174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2,10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4,7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4,6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5,2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3,8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3,8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6,4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5,2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1,3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2,6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iii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5,3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2,2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4,1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3,0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iv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6,7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9,5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7,5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8,5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4,5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4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Nash Equilibrium Example 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928566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2,10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4,7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4,6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5,2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3,8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6,4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5,2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1,3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2,6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iii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5,3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2,2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4,1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3,0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iv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6,7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9,5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7,5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8,5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4,5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09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Nash Equilibrium Example 2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70760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2,4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4,7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4,6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5,2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3,8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3,8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6,4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5,2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1,3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2,6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iii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5,3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2,2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9,1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3,0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iv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6,7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9,5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5,5</a:t>
                      </a:r>
                      <a:endParaRPr lang="en-US" sz="2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8,5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4,5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6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Nash Equilibrium Example 2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851209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2,4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4,7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4,6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5,2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3,8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3,8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6,4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5,2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1,3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2,6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iii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5,3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2,2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9,1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3,0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iv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6,7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9,5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5,5</a:t>
                      </a:r>
                      <a:endParaRPr lang="en-US" sz="2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8,5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4,5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4073236" y="5292436"/>
            <a:ext cx="0" cy="62345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17076" y="5817737"/>
            <a:ext cx="67540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No longer strict dominant strategies!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3" name="Elbow Connector 12"/>
          <p:cNvCxnSpPr/>
          <p:nvPr/>
        </p:nvCxnSpPr>
        <p:spPr>
          <a:xfrm flipV="1">
            <a:off x="9128707" y="5001514"/>
            <a:ext cx="1164501" cy="1093222"/>
          </a:xfrm>
          <a:prstGeom prst="bentConnector3">
            <a:avLst>
              <a:gd name="adj1" fmla="val 174923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8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Nash Equilibrium Example 2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556509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2,4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4,7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4,6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5,2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3,8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3,8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6,4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5,2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1,3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2,6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iii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5,3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3,1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2,2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9,1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3,0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iv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6,7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9,5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5,5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8,5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4,5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45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Nash Equilibrium Example 2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990215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2,4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4,7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4,6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5,2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3,8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3,8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6,4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5,2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1,3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2,6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iii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5,3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3,1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2,2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9,1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3,0</a:t>
                      </a:r>
                      <a:endParaRPr lang="en-US" sz="2400" dirty="0"/>
                    </a:p>
                  </a:txBody>
                  <a:tcPr anchor="ctr"/>
                </a:tc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iv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6,7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9,5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5,5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8,5</a:t>
                      </a:r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4,5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8088763" y="2521527"/>
            <a:ext cx="293238" cy="30606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16005" y="2521526"/>
            <a:ext cx="293238" cy="30606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76360" y="5221899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</a:rPr>
              <a:t>&gt;</a:t>
            </a:r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16005" y="5755439"/>
            <a:ext cx="49295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D is strictly dominated by A</a:t>
            </a:r>
            <a:endParaRPr lang="en-US" sz="300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0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52100</TotalTime>
  <Words>6251</Words>
  <Application>Microsoft Macintosh PowerPoint</Application>
  <PresentationFormat>Widescreen</PresentationFormat>
  <Paragraphs>2205</Paragraphs>
  <Slides>128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4" baseType="lpstr">
      <vt:lpstr>Avenir Book</vt:lpstr>
      <vt:lpstr>Avenir Light</vt:lpstr>
      <vt:lpstr>Calibri</vt:lpstr>
      <vt:lpstr>Cambria Math</vt:lpstr>
      <vt:lpstr>Arial</vt:lpstr>
      <vt:lpstr>Office Theme</vt:lpstr>
      <vt:lpstr>AI: Representation and Problem Solving </vt:lpstr>
      <vt:lpstr>Announcements</vt:lpstr>
      <vt:lpstr>Autonomous Agents 15-482</vt:lpstr>
      <vt:lpstr>Nils Nilsson (1933-2019)</vt:lpstr>
      <vt:lpstr>Representing Actions in the World</vt:lpstr>
      <vt:lpstr>Tic Tac Toe</vt:lpstr>
      <vt:lpstr>Navigating in GHC</vt:lpstr>
      <vt:lpstr>Wheel Of Fortune</vt:lpstr>
      <vt:lpstr>Wheel Of Fortune</vt:lpstr>
      <vt:lpstr>15-381 Exam</vt:lpstr>
      <vt:lpstr>Decision Theory and Game Theory</vt:lpstr>
      <vt:lpstr>History of Game Theory</vt:lpstr>
      <vt:lpstr>Games: Extensive Form</vt:lpstr>
      <vt:lpstr>Decisions: Extensive Form</vt:lpstr>
      <vt:lpstr>Alternative: Normal Form</vt:lpstr>
      <vt:lpstr>Studying – Normal Form Game</vt:lpstr>
      <vt:lpstr>Studying – Normal Form Game</vt:lpstr>
      <vt:lpstr>Studying - Actions and Utilities</vt:lpstr>
      <vt:lpstr>Studying - Actions and Utilities</vt:lpstr>
      <vt:lpstr>Action/Utility Notation </vt:lpstr>
      <vt:lpstr>Questions you can ask…</vt:lpstr>
      <vt:lpstr>Questions you can ask…</vt:lpstr>
      <vt:lpstr>Questions you can ask…</vt:lpstr>
      <vt:lpstr>Strategies</vt:lpstr>
      <vt:lpstr>Pure vs Mixed Strategies</vt:lpstr>
      <vt:lpstr>Strategies</vt:lpstr>
      <vt:lpstr>Calculating Utilities of Pure Strategies</vt:lpstr>
      <vt:lpstr>Calculating Utilities of Pure Strategies</vt:lpstr>
      <vt:lpstr>Calculating Utilities of Pure Strategies</vt:lpstr>
      <vt:lpstr>Calculating Utilities of Pure Strategies</vt:lpstr>
      <vt:lpstr>Calculating Utilities of Pure Strategies</vt:lpstr>
      <vt:lpstr>Calculating Utilities of Mixed Strategies</vt:lpstr>
      <vt:lpstr>Calculating Utilities of Mixed Strategies</vt:lpstr>
      <vt:lpstr>Calculating Utilities of Mixed Strategies</vt:lpstr>
      <vt:lpstr>Calculating Utilities of Mixed Strategies</vt:lpstr>
      <vt:lpstr>Grocery Shopping Transportation Decision</vt:lpstr>
      <vt:lpstr>Polls 1 and 2</vt:lpstr>
      <vt:lpstr>Poll 3</vt:lpstr>
      <vt:lpstr>Poll 4</vt:lpstr>
      <vt:lpstr>Poll 5</vt:lpstr>
      <vt:lpstr>Game Theory</vt:lpstr>
      <vt:lpstr>Game: Rock, Paper, Scissors</vt:lpstr>
      <vt:lpstr>Game: Rock, Paper, Scissors</vt:lpstr>
      <vt:lpstr>Joint Utilities</vt:lpstr>
      <vt:lpstr>Joint Utilities</vt:lpstr>
      <vt:lpstr>Poll 5</vt:lpstr>
      <vt:lpstr>Normal Form Notation </vt:lpstr>
      <vt:lpstr>Normal Form Notation</vt:lpstr>
      <vt:lpstr>Strategies for Games</vt:lpstr>
      <vt:lpstr>Strategies for Games</vt:lpstr>
      <vt:lpstr>Zero-Sum Games</vt:lpstr>
      <vt:lpstr>Zero-Sum Games</vt:lpstr>
      <vt:lpstr>Dominant Strategies</vt:lpstr>
      <vt:lpstr>Dominant Strategies</vt:lpstr>
      <vt:lpstr>Dominant Strategies</vt:lpstr>
      <vt:lpstr>Dominant Strategies</vt:lpstr>
      <vt:lpstr>Dominant Strategies</vt:lpstr>
      <vt:lpstr>Dominant Strategies</vt:lpstr>
      <vt:lpstr>Poll 6: Is there always a dominant strategy?</vt:lpstr>
      <vt:lpstr>Is there always a dominant strategy?</vt:lpstr>
      <vt:lpstr>Prisoner’s Dilemma </vt:lpstr>
      <vt:lpstr>Prisoner’s Dilemma: Normal Form </vt:lpstr>
      <vt:lpstr>Prisoner’s Dilemma Poll </vt:lpstr>
      <vt:lpstr>Prisoner’s Dilemma </vt:lpstr>
      <vt:lpstr>Prisoner’s Dilemma </vt:lpstr>
      <vt:lpstr>Prisoner’s Dilemma </vt:lpstr>
      <vt:lpstr>Prisoner’s Dilemma </vt:lpstr>
      <vt:lpstr>Prisoner’s Dilemma </vt:lpstr>
      <vt:lpstr>Measure of Social Welfare</vt:lpstr>
      <vt:lpstr>Prisoner’s Dilemma </vt:lpstr>
      <vt:lpstr>Prisoner’s Dilemma </vt:lpstr>
      <vt:lpstr>Prisoner’s Dilemma </vt:lpstr>
      <vt:lpstr>Prisoner’s Dilemma </vt:lpstr>
      <vt:lpstr>Tragedy of the Commons</vt:lpstr>
      <vt:lpstr>Nash Equilibrium</vt:lpstr>
      <vt:lpstr>Nash Equilibrium</vt:lpstr>
      <vt:lpstr>Nash Equilibrium</vt:lpstr>
      <vt:lpstr>Strict Nash Equilibrium</vt:lpstr>
      <vt:lpstr>Professor’s Dilemma!</vt:lpstr>
      <vt:lpstr>Poll 7: What is/are the Nash Equilibrium?</vt:lpstr>
      <vt:lpstr>Poll 7: Nash Equilibrium Example</vt:lpstr>
      <vt:lpstr>Poll 7.5: Which are Strict Nash Equilibria?</vt:lpstr>
      <vt:lpstr>Strict Nash Equilibria? </vt:lpstr>
      <vt:lpstr>Finding a Pure Nash Equilibrium</vt:lpstr>
      <vt:lpstr>Finding a Pure Nash Equilibrium</vt:lpstr>
      <vt:lpstr>Finding a Pure Nash Equilibrium</vt:lpstr>
      <vt:lpstr>Finding a Pure Nash Equilibrium</vt:lpstr>
      <vt:lpstr>Finding a Pure Nash Equilibrium</vt:lpstr>
      <vt:lpstr>Finding a Pure Nash Equilibrium</vt:lpstr>
      <vt:lpstr>Finding a Pure Nash Equilibrium</vt:lpstr>
      <vt:lpstr>Finding a Pure Nash Equilibrium</vt:lpstr>
      <vt:lpstr>Finding a Pure Nash Equilibrium</vt:lpstr>
      <vt:lpstr>Finding a Pure Nash Equilibrium</vt:lpstr>
      <vt:lpstr>Finding Nash Equilibrium Example 1</vt:lpstr>
      <vt:lpstr>Finding Nash Equilibrium Example 1</vt:lpstr>
      <vt:lpstr>Finding Nash Equilibrium Example 2</vt:lpstr>
      <vt:lpstr>Finding Nash Equilibrium Example 2</vt:lpstr>
      <vt:lpstr>Finding Nash Equilibrium Example 2</vt:lpstr>
      <vt:lpstr>Finding Nash Equilibrium Example 2</vt:lpstr>
      <vt:lpstr>Finding Nash Equilibrium Example 2</vt:lpstr>
      <vt:lpstr>Finding Nash Equilibrium Example 2</vt:lpstr>
      <vt:lpstr>Finding Nash Equilibrium Example 2</vt:lpstr>
      <vt:lpstr>Finding Nash Equilibrium Example 2</vt:lpstr>
      <vt:lpstr>Finding Nash Equilibrium Example 2</vt:lpstr>
      <vt:lpstr>Finding Nash Equilibrium Example 2</vt:lpstr>
      <vt:lpstr>Finding Nash Equilibrium Example 2</vt:lpstr>
      <vt:lpstr>Finding Nash Equilibrium Example 2</vt:lpstr>
      <vt:lpstr>Finding Nash Equilibrium Example 2</vt:lpstr>
      <vt:lpstr>Finding Nash Equilibrium Example 2</vt:lpstr>
      <vt:lpstr>Rock, Paper, Scissors – Nash Equlibrium?</vt:lpstr>
      <vt:lpstr>Rock, Paper, Scissors – Not with pure strategies!</vt:lpstr>
      <vt:lpstr>Nash Equilibria always exist in finite games</vt:lpstr>
      <vt:lpstr>Calculating Utilities of Mixed Strategies</vt:lpstr>
      <vt:lpstr>Calculating Utilities of Mixed Strategies</vt:lpstr>
      <vt:lpstr>P1 Utility of P1=(½, ½, 0), P2=(0, ½, ½)</vt:lpstr>
      <vt:lpstr>Poll 8: U1? P1=(1/3, 1/3, 1/3), P2=(1/3, 1/3, 1/3)</vt:lpstr>
      <vt:lpstr>Poll 8: U1? P1=(1/3, 1/3, 1/3), P2=(1/3, 1/3, 1/3)</vt:lpstr>
      <vt:lpstr>Is this a mixed strategy equilibrium? </vt:lpstr>
      <vt:lpstr>Is this a mixed strategy equilibrium? </vt:lpstr>
      <vt:lpstr>Finding the Mixed Strategy Nash Equilibrium</vt:lpstr>
      <vt:lpstr>Finding the Mixed Strategy Nash Equilibrium</vt:lpstr>
      <vt:lpstr>Finding the Mixed Strategy Nash Equilibrium</vt:lpstr>
      <vt:lpstr>Another Mixed Strategy NE</vt:lpstr>
      <vt:lpstr>Other Properties of Strategies</vt:lpstr>
      <vt:lpstr>Correlated Equilibrium</vt:lpstr>
      <vt:lpstr>Solving for Correlated Equilibrium</vt:lpstr>
      <vt:lpstr>Pareto Optimal and Pareto Dominated</vt:lpstr>
      <vt:lpstr>Summary</vt:lpstr>
    </vt:vector>
  </TitlesOfParts>
  <Company>Carnegie Mellon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Planning</dc:title>
  <dc:creator>Stephanie Rosenthal</dc:creator>
  <cp:lastModifiedBy>Rosenthal, Stephanie</cp:lastModifiedBy>
  <cp:revision>1252</cp:revision>
  <cp:lastPrinted>2019-02-28T12:54:40Z</cp:lastPrinted>
  <dcterms:created xsi:type="dcterms:W3CDTF">2017-03-02T14:58:51Z</dcterms:created>
  <dcterms:modified xsi:type="dcterms:W3CDTF">2019-04-25T20:33:51Z</dcterms:modified>
</cp:coreProperties>
</file>